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30" r:id="rId1"/>
  </p:sldMasterIdLst>
  <p:notesMasterIdLst>
    <p:notesMasterId r:id="rId27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9" r:id="rId18"/>
    <p:sldId id="280" r:id="rId19"/>
    <p:sldId id="275" r:id="rId20"/>
    <p:sldId id="273" r:id="rId21"/>
    <p:sldId id="281" r:id="rId22"/>
    <p:sldId id="272" r:id="rId23"/>
    <p:sldId id="274" r:id="rId24"/>
    <p:sldId id="277" r:id="rId25"/>
    <p:sldId id="278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0"/>
    <p:restoredTop sz="82157"/>
  </p:normalViewPr>
  <p:slideViewPr>
    <p:cSldViewPr snapToGrid="0" snapToObjects="1">
      <p:cViewPr varScale="1">
        <p:scale>
          <a:sx n="105" d="100"/>
          <a:sy n="105" d="100"/>
        </p:scale>
        <p:origin x="2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3056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E59F5-BAF9-B145-9032-B6D1710859E1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F7D3D7-89D3-1E40-8D01-8BA43F41C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2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cow jumped over the moon.</a:t>
            </a:r>
          </a:p>
          <a:p>
            <a:r>
              <a:rPr lang="en-US" dirty="0"/>
              <a:t>I have to sleep her formula.</a:t>
            </a:r>
          </a:p>
          <a:p>
            <a:r>
              <a:rPr lang="en-US" dirty="0"/>
              <a:t>My master plan told me to say.</a:t>
            </a:r>
          </a:p>
          <a:p>
            <a:endParaRPr lang="en-US" dirty="0"/>
          </a:p>
          <a:p>
            <a:r>
              <a:rPr lang="en-US" dirty="0"/>
              <a:t>My father / mi padre</a:t>
            </a:r>
          </a:p>
          <a:p>
            <a:r>
              <a:rPr lang="en-US" dirty="0"/>
              <a:t>O meu </a:t>
            </a:r>
            <a:r>
              <a:rPr lang="en-US" dirty="0" err="1"/>
              <a:t>pai</a:t>
            </a:r>
            <a:endParaRPr lang="en-US" dirty="0"/>
          </a:p>
          <a:p>
            <a:r>
              <a:rPr lang="el-GR" dirty="0"/>
              <a:t>Ο πατέρας μου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99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5.__add__( 8 ) does not work.</a:t>
            </a:r>
          </a:p>
          <a:p>
            <a:r>
              <a:rPr lang="en-US" dirty="0"/>
              <a:t>These do work:</a:t>
            </a:r>
          </a:p>
          <a:p>
            <a:r>
              <a:rPr lang="en-US" dirty="0"/>
              <a:t>a = 5</a:t>
            </a:r>
          </a:p>
          <a:p>
            <a:r>
              <a:rPr lang="en-US" dirty="0" err="1"/>
              <a:t>a.__add</a:t>
            </a:r>
            <a:r>
              <a:rPr lang="en-US" dirty="0"/>
              <a:t>__( 8 )</a:t>
            </a:r>
          </a:p>
          <a:p>
            <a:r>
              <a:rPr lang="en-US" dirty="0"/>
              <a:t>5 .__add__( 8 )</a:t>
            </a:r>
          </a:p>
          <a:p>
            <a:r>
              <a:rPr lang="en-US" dirty="0"/>
              <a:t>(5).__add__( 8 )</a:t>
            </a:r>
          </a:p>
          <a:p>
            <a:r>
              <a:rPr lang="en-US" dirty="0"/>
              <a:t>[and with float results...]</a:t>
            </a:r>
          </a:p>
          <a:p>
            <a:r>
              <a:rPr lang="en-US" dirty="0"/>
              <a:t>5..__add__( 8 )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24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Assertions, Pre/Post Conditions, Loop Variants, Class Invariants, Z/Alloy/OCL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94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[-+]?(((\d*\.\d+)|(\d+\.\d*))|(((\d*\.\d+)|(\d+\.\d*)|\d+)[</a:t>
            </a:r>
            <a:r>
              <a:rPr lang="en-US" dirty="0" err="1"/>
              <a:t>eE</a:t>
            </a:r>
            <a:r>
              <a:rPr lang="en-US" dirty="0"/>
              <a:t>][+-]?\d{1,2}))</a:t>
            </a:r>
          </a:p>
          <a:p>
            <a:r>
              <a:rPr lang="en-US" dirty="0"/>
              <a:t>(This version works in </a:t>
            </a:r>
            <a:r>
              <a:rPr lang="en-US"/>
              <a:t>JetBrains editor.)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145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26F682-F43E-8047-B18B-69A416A65DCF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4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E1B12-AB2B-B74D-8612-51449DD31211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277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2B15F-F88E-5D40-8765-5CCE7B4E4191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48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88AF8C-BE6B-3E4B-819B-870EC6E00E72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8487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E4ABC-927A-2245-948D-DCA1320DB5FE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058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4B0142-B403-0C43-95B5-21A2E256215A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942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2285A-C153-FC4F-9433-5511DB15E4F6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602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83940-98EA-624E-9247-A3ABEBA4B157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8087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2331575-00B8-0E44-A03F-8C82C573D97D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326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514C6-55E1-1B4A-A28C-E49635EFA023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831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B27F2-E87D-354D-AF4B-9C3C653B7A29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770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2338E-BB6A-BE43-9A90-D0BB6FC41DD1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62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A30EB-6334-A948-B297-66CBC3DA20F2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86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F5C05-599F-764E-AA0C-D1BDF4BA6814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1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98902-C2CD-B340-AD3E-636372F5A82C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29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737E7-265A-4F4A-9FCB-AF583E402E68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03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F676C-956C-3F4D-AA0B-696C9A92D5F1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71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8A77EF-4CF4-6E40-A21C-0B0A8824D239}" type="datetime1">
              <a:rPr lang="en-US" smtClean="0"/>
              <a:t>9/2/20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903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  <p:sldLayoutId id="2147483942" r:id="rId12"/>
    <p:sldLayoutId id="2147483943" r:id="rId13"/>
    <p:sldLayoutId id="2147483944" r:id="rId14"/>
    <p:sldLayoutId id="2147483945" r:id="rId15"/>
    <p:sldLayoutId id="2147483946" r:id="rId16"/>
    <p:sldLayoutId id="2147483947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usr/local/jdk/docs/api/java.base/java/util/regex/Pattern.html" TargetMode="External"/><Relationship Id="rId2" Type="http://schemas.openxmlformats.org/officeDocument/2006/relationships/hyperlink" Target="https://docs.python.org/3/library/re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~jeh/schedule.html" TargetMode="External"/><Relationship Id="rId2" Type="http://schemas.openxmlformats.org/officeDocument/2006/relationships/hyperlink" Target="mailto:jehics@rit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rit.edu/usr/local/pub/jeh/courses/344" TargetMode="External"/><Relationship Id="rId2" Type="http://schemas.openxmlformats.org/officeDocument/2006/relationships/hyperlink" Target="http://www.cs.rit.edu/~jeh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s.rit.edu/usr/local/pub/jeh/PLCC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usr/local/pub/jeh/courses/344/schedule.html" TargetMode="External"/><Relationship Id="rId2" Type="http://schemas.openxmlformats.org/officeDocument/2006/relationships/hyperlink" Target="https://www.cs.rit.edu/usr/local/pub/jeh/courses/344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2DD70-BAB3-6541-B5C3-BF76B40180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Programming Language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5464F1-9654-C54A-A57F-F15EC01DC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Spring 2020</a:t>
            </a:r>
          </a:p>
        </p:txBody>
      </p:sp>
    </p:spTree>
    <p:extLst>
      <p:ext uri="{BB962C8B-B14F-4D97-AF65-F5344CB8AC3E}">
        <p14:creationId xmlns:p14="http://schemas.microsoft.com/office/powerpoint/2010/main" val="2876731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33384-80D1-7B4F-AEED-E9FEBA5A6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Break down this program into its semantic elements.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3EC0C-C93F-984A-A736-E73115629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both tokens and syntactic structure.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public class </a:t>
            </a:r>
            <a:r>
              <a:rPr lang="en-US" dirty="0" err="1">
                <a:latin typeface="Andale Mono" panose="020B0509000000000004" pitchFamily="49" charset="0"/>
              </a:rPr>
              <a:t>Div</a:t>
            </a:r>
            <a:r>
              <a:rPr lang="en-US" dirty="0">
                <a:latin typeface="Andale Mono" panose="020B050900000000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public static void main(String [] </a:t>
            </a:r>
            <a:r>
              <a:rPr lang="en-US" dirty="0" err="1">
                <a:latin typeface="Andale Mono" panose="020B0509000000000004" pitchFamily="49" charset="0"/>
              </a:rPr>
              <a:t>args</a:t>
            </a:r>
            <a:r>
              <a:rPr lang="en-US" dirty="0">
                <a:latin typeface="Andale Mono" panose="020B050900000000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</a:t>
            </a:r>
            <a:r>
              <a:rPr lang="en-US" dirty="0" err="1">
                <a:latin typeface="Andale Mono" panose="020B0509000000000004" pitchFamily="49" charset="0"/>
              </a:rPr>
              <a:t>System.out.println</a:t>
            </a:r>
            <a:r>
              <a:rPr lang="en-US" dirty="0">
                <a:latin typeface="Andale Mono" panose="020B0509000000000004" pitchFamily="49" charset="0"/>
              </a:rPr>
              <a:t>(18/5);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1752E-0B1E-9042-8BA4-D18F7C72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F1A3EF-F613-EE45-BE9F-83795EAA6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793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5BDBF-CE65-E848-8979-3FAAB3D02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Programming Language's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7EDAA-3514-4448-B7BB-1AB7AFCAC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 programming language spec should include two things:</a:t>
            </a:r>
          </a:p>
          <a:p>
            <a:pPr lvl="1"/>
            <a:r>
              <a:rPr lang="en-US" sz="3200" dirty="0"/>
              <a:t>syntax rules (tokens, grammar)</a:t>
            </a:r>
          </a:p>
          <a:p>
            <a:pPr lvl="1"/>
            <a:r>
              <a:rPr lang="en-US" sz="3200" dirty="0"/>
              <a:t>semantics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66CB4-1D63-6B4E-8E88-04E0B34D0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870DD2-399C-7645-A4F8-2401B6DC5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7519D22-297B-F04F-A84A-E339F473C67F}"/>
              </a:ext>
            </a:extLst>
          </p:cNvPr>
          <p:cNvGrpSpPr/>
          <p:nvPr/>
        </p:nvGrpSpPr>
        <p:grpSpPr>
          <a:xfrm>
            <a:off x="6469039" y="4136531"/>
            <a:ext cx="3002507" cy="1982219"/>
            <a:chOff x="6469039" y="4136531"/>
            <a:chExt cx="3002507" cy="1982219"/>
          </a:xfrm>
        </p:grpSpPr>
        <p:sp>
          <p:nvSpPr>
            <p:cNvPr id="7" name="Rounded Rectangular Callout 6">
              <a:extLst>
                <a:ext uri="{FF2B5EF4-FFF2-40B4-BE49-F238E27FC236}">
                  <a16:creationId xmlns:a16="http://schemas.microsoft.com/office/drawing/2014/main" id="{A5F041CF-F741-DC46-9654-F18DC8CC368D}"/>
                </a:ext>
              </a:extLst>
            </p:cNvPr>
            <p:cNvSpPr/>
            <p:nvPr/>
          </p:nvSpPr>
          <p:spPr>
            <a:xfrm>
              <a:off x="6469039" y="4136531"/>
              <a:ext cx="3002507" cy="1982219"/>
            </a:xfrm>
            <a:prstGeom prst="wedgeRoundRectCallout">
              <a:avLst>
                <a:gd name="adj1" fmla="val -152197"/>
                <a:gd name="adj2" fmla="val -48350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AE44FA-498E-8646-A280-EB101A444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36687" y="4272799"/>
              <a:ext cx="2540000" cy="1651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722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2B28-CFE0-8C45-BD7E-B9D564D41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Syntax Enough?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B4901-1D24-0944-BBC7-3CAB41B36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Sometimes you can figure out the semantics from syntax</a:t>
            </a:r>
          </a:p>
          <a:p>
            <a:pPr lvl="1"/>
            <a:r>
              <a:rPr lang="en-US" dirty="0"/>
              <a:t>operator </a:t>
            </a:r>
            <a:r>
              <a:rPr lang="en-US" dirty="0">
                <a:latin typeface="Andale Mono" panose="020B0509000000000004" pitchFamily="49" charset="0"/>
              </a:rPr>
              <a:t>+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if</a:t>
            </a:r>
            <a:r>
              <a:rPr lang="en-US" dirty="0"/>
              <a:t> statement</a:t>
            </a:r>
          </a:p>
          <a:p>
            <a:r>
              <a:rPr lang="en-US" dirty="0"/>
              <a:t>But what about...</a:t>
            </a:r>
          </a:p>
          <a:p>
            <a:pPr lvl="1"/>
            <a:r>
              <a:rPr lang="en-US" dirty="0"/>
              <a:t>Operator precedence?</a:t>
            </a:r>
          </a:p>
          <a:p>
            <a:pPr lvl="1"/>
            <a:r>
              <a:rPr lang="en-US" dirty="0"/>
              <a:t>The semantics of generics in Java, or templates in C++?</a:t>
            </a:r>
          </a:p>
          <a:p>
            <a:pPr lvl="1"/>
            <a:r>
              <a:rPr lang="en-US" dirty="0"/>
              <a:t>Primitive data types?</a:t>
            </a:r>
          </a:p>
          <a:p>
            <a:pPr lvl="1"/>
            <a:r>
              <a:rPr lang="en-US" dirty="0"/>
              <a:t>Behavior of a procedure call?</a:t>
            </a:r>
          </a:p>
          <a:p>
            <a:pPr lvl="1"/>
            <a:r>
              <a:rPr lang="en-US" dirty="0"/>
              <a:t>The meaning of keywords like </a:t>
            </a:r>
            <a:r>
              <a:rPr lang="en-US" dirty="0">
                <a:latin typeface="Andale Mono" panose="020B0509000000000004" pitchFamily="49" charset="0"/>
              </a:rPr>
              <a:t>None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null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nil</a:t>
            </a:r>
            <a:r>
              <a:rPr lang="en-US" dirty="0"/>
              <a:t>, or </a:t>
            </a:r>
            <a:r>
              <a:rPr lang="en-US" dirty="0">
                <a:latin typeface="Andale Mono" panose="020B0509000000000004" pitchFamily="49" charset="0"/>
              </a:rPr>
              <a:t>Void</a:t>
            </a:r>
            <a:r>
              <a:rPr lang="en-US" dirty="0"/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04F04D-0F8E-E34A-BD66-A96D01F62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6B347-28A8-A84C-A08E-EA3931568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41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157EF-7ACB-B641-AC80-386B34705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Tokens Without Grammatical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CEE1A-D9EE-3046-B637-0AA8ADF4D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Python: the </a:t>
            </a:r>
            <a:r>
              <a:rPr lang="en-US" dirty="0">
                <a:latin typeface="Andale Mono" panose="020B0509000000000004" pitchFamily="49" charset="0"/>
              </a:rPr>
              <a:t>int</a:t>
            </a:r>
            <a:r>
              <a:rPr lang="en-US" dirty="0"/>
              <a:t> class has a method </a:t>
            </a:r>
            <a:r>
              <a:rPr lang="en-US" dirty="0">
                <a:latin typeface="Andale Mono" panose="020B0509000000000004" pitchFamily="49" charset="0"/>
              </a:rPr>
              <a:t>__add__</a:t>
            </a:r>
            <a:r>
              <a:rPr lang="en-US" dirty="0"/>
              <a:t>.</a:t>
            </a:r>
          </a:p>
          <a:p>
            <a:r>
              <a:rPr lang="en-US" dirty="0"/>
              <a:t>When you write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Andale Mono" panose="020B0509000000000004" pitchFamily="49" charset="0"/>
              </a:rPr>
              <a:t>a + b</a:t>
            </a:r>
            <a:br>
              <a:rPr lang="en-US" dirty="0">
                <a:latin typeface="Andale Mono" panose="020B0509000000000004" pitchFamily="49" charset="0"/>
              </a:rPr>
            </a:br>
            <a:r>
              <a:rPr lang="en-US" dirty="0"/>
              <a:t>it is automatically converted to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>
                <a:latin typeface="Andale Mono" panose="020B0509000000000004" pitchFamily="49" charset="0"/>
              </a:rPr>
              <a:t>a.__add</a:t>
            </a:r>
            <a:r>
              <a:rPr lang="en-US" dirty="0">
                <a:latin typeface="Andale Mono" panose="020B0509000000000004" pitchFamily="49" charset="0"/>
              </a:rPr>
              <a:t>__( b )</a:t>
            </a:r>
            <a:r>
              <a:rPr lang="en-US" dirty="0"/>
              <a:t>.</a:t>
            </a:r>
          </a:p>
          <a:p>
            <a:r>
              <a:rPr lang="en-US" dirty="0"/>
              <a:t>Then why does this not work?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Andale Mono" panose="020B0509000000000004" pitchFamily="49" charset="0"/>
              </a:rPr>
              <a:t>5.__add__( 8 )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BEFD84-3C01-074D-862A-291DE3794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119D1A-4199-9549-8D5A-431CAB807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999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3C611-908B-754A-874B-BDE60594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Correct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7D69C-B00A-1445-B986-398BFEF40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920677"/>
          </a:xfrm>
        </p:spPr>
        <p:txBody>
          <a:bodyPr>
            <a:normAutofit/>
          </a:bodyPr>
          <a:lstStyle/>
          <a:p>
            <a:r>
              <a:rPr lang="en-US" dirty="0"/>
              <a:t>What can you do to specify what your code is supposed to do, and have it checked automatically?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C0715A-928B-BC43-AEAD-E55C4E0F2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B58114-71FD-A048-B476-0409DE75E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B8B3EC-7A02-2C4B-9EEF-E2201AC38550}"/>
              </a:ext>
            </a:extLst>
          </p:cNvPr>
          <p:cNvSpPr txBox="1">
            <a:spLocks/>
          </p:cNvSpPr>
          <p:nvPr/>
        </p:nvSpPr>
        <p:spPr>
          <a:xfrm>
            <a:off x="680320" y="4136530"/>
            <a:ext cx="9613861" cy="127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the end, any formal notation is subject to errors and misunderstandings by humans.</a:t>
            </a:r>
          </a:p>
        </p:txBody>
      </p:sp>
    </p:spTree>
    <p:extLst>
      <p:ext uri="{BB962C8B-B14F-4D97-AF65-F5344CB8AC3E}">
        <p14:creationId xmlns:p14="http://schemas.microsoft.com/office/powerpoint/2010/main" val="233436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506E-ADD9-EB45-8939-B0B0B8F2D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Describe a Set of Strings for a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EF6-3164-6442-A927-9BDABBB9A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Regular Expressions (</a:t>
            </a:r>
            <a:r>
              <a:rPr lang="en-US" i="1" dirty="0"/>
              <a:t>regex</a:t>
            </a:r>
            <a:r>
              <a:rPr lang="en-US" dirty="0"/>
              <a:t>es)</a:t>
            </a:r>
          </a:p>
          <a:p>
            <a:pPr lvl="1"/>
            <a:r>
              <a:rPr lang="en-US" dirty="0"/>
              <a:t>Strings that represent sets of strings</a:t>
            </a:r>
          </a:p>
          <a:p>
            <a:pPr marL="914400" lvl="2" indent="0">
              <a:buNone/>
            </a:pPr>
            <a:r>
              <a:rPr lang="en-US" dirty="0"/>
              <a:t>⇒ Some characters are special: 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Andale Mono" panose="020B0509000000000004" pitchFamily="49" charset="0"/>
              </a:rPr>
              <a:t>.  *  [  ]</a:t>
            </a:r>
            <a:r>
              <a:rPr lang="en-US" dirty="0"/>
              <a:t>  etc.</a:t>
            </a:r>
          </a:p>
          <a:p>
            <a:pPr lvl="1"/>
            <a:r>
              <a:rPr lang="en-US" dirty="0"/>
              <a:t>For example, Python:</a:t>
            </a:r>
          </a:p>
          <a:p>
            <a:pPr lvl="2"/>
            <a:r>
              <a:rPr lang="en-US" dirty="0">
                <a:hlinkClick r:id="rId2"/>
              </a:rPr>
              <a:t>https://docs.python.org/3/library/re.html</a:t>
            </a:r>
            <a:endParaRPr lang="en-US" dirty="0"/>
          </a:p>
          <a:p>
            <a:pPr lvl="1"/>
            <a:r>
              <a:rPr lang="en-US" dirty="0"/>
              <a:t>Java:</a:t>
            </a:r>
          </a:p>
          <a:p>
            <a:pPr lvl="2"/>
            <a:r>
              <a:rPr lang="en-US" dirty="0">
                <a:hlinkClick r:id="rId3"/>
              </a:rPr>
              <a:t>https://www.cs.rit.edu/usr/local/jdk/docs/api/java.base/java/util/regex/Pattern.html</a:t>
            </a:r>
            <a:endParaRPr lang="en-US" dirty="0"/>
          </a:p>
          <a:p>
            <a:r>
              <a:rPr lang="en-US" dirty="0"/>
              <a:t>Examples follow.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9FAC2C-8BC6-444A-8A9B-2FF9B0833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24077F-6379-DE4A-89BD-C243F9622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2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6A20F40-3092-9E49-9EDD-9426948A0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19159A-868A-7246-8ACA-9B6F141B8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3706F53-00CF-B942-9689-A79DE7762A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055635"/>
              </p:ext>
            </p:extLst>
          </p:nvPr>
        </p:nvGraphicFramePr>
        <p:xfrm>
          <a:off x="2928936" y="0"/>
          <a:ext cx="7300914" cy="6768924"/>
        </p:xfrm>
        <a:graphic>
          <a:graphicData uri="http://schemas.openxmlformats.org/drawingml/2006/table">
            <a:tbl>
              <a:tblPr/>
              <a:tblGrid>
                <a:gridCol w="2433638">
                  <a:extLst>
                    <a:ext uri="{9D8B030D-6E8A-4147-A177-3AD203B41FA5}">
                      <a16:colId xmlns:a16="http://schemas.microsoft.com/office/drawing/2014/main" val="2272389371"/>
                    </a:ext>
                  </a:extLst>
                </a:gridCol>
                <a:gridCol w="3381376">
                  <a:extLst>
                    <a:ext uri="{9D8B030D-6E8A-4147-A177-3AD203B41FA5}">
                      <a16:colId xmlns:a16="http://schemas.microsoft.com/office/drawing/2014/main" val="18168551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203697617"/>
                    </a:ext>
                  </a:extLst>
                </a:gridCol>
              </a:tblGrid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Regular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String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Matches?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74962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Expression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622004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(Python syntax)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332047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367133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0503967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7553570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'hello|goodbye'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92902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'[0-9]'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When I'm 64 ...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964913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When I'm 64 ...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0717340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64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9477179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1615868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'^\d$'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182597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r'^\d$'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6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589301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r'^\d*$'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83272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r'^\d*$'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5029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r'\d*'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798717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r'\d*'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09050980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r'\d+'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4853626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r'\D+'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2525a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565321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r'\D+'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2525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9977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9088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A4D55-C236-5E46-982A-A7E98DB9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Regexes are Incredibly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FD25-8D24-344C-8B46-E001CECF3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 text editors</a:t>
            </a:r>
          </a:p>
          <a:p>
            <a:pPr lvl="1"/>
            <a:r>
              <a:rPr lang="en-US" dirty="0"/>
              <a:t>Vim</a:t>
            </a:r>
          </a:p>
          <a:p>
            <a:pPr lvl="1"/>
            <a:r>
              <a:rPr lang="en-US" dirty="0" err="1"/>
              <a:t>Jetbrains</a:t>
            </a:r>
            <a:r>
              <a:rPr lang="en-US" dirty="0"/>
              <a:t> source editor</a:t>
            </a:r>
          </a:p>
          <a:p>
            <a:pPr lvl="1"/>
            <a:r>
              <a:rPr lang="en-US" dirty="0"/>
              <a:t>… many more</a:t>
            </a:r>
          </a:p>
          <a:p>
            <a:endParaRPr lang="en-US" dirty="0"/>
          </a:p>
          <a:p>
            <a:r>
              <a:rPr lang="en-US" dirty="0"/>
              <a:t>Search for calls to method foo: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\.foo(.*)</a:t>
            </a:r>
          </a:p>
          <a:p>
            <a:r>
              <a:rPr lang="en-US" dirty="0"/>
              <a:t>Change brackets to braces in LaTeX hyperref invocations: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s/</a:t>
            </a:r>
            <a:r>
              <a:rPr lang="en-US" dirty="0" err="1">
                <a:latin typeface="Andale Mono" panose="020B0509000000000004" pitchFamily="49" charset="0"/>
              </a:rPr>
              <a:t>href</a:t>
            </a:r>
            <a:r>
              <a:rPr lang="en-US" dirty="0">
                <a:latin typeface="Andale Mono" panose="020B0509000000000004" pitchFamily="49" charset="0"/>
              </a:rPr>
              <a:t>\[\(.*\)\]/</a:t>
            </a:r>
            <a:r>
              <a:rPr lang="en-US" dirty="0" err="1">
                <a:latin typeface="Andale Mono" panose="020B0509000000000004" pitchFamily="49" charset="0"/>
              </a:rPr>
              <a:t>href</a:t>
            </a:r>
            <a:r>
              <a:rPr lang="en-US" dirty="0">
                <a:latin typeface="Andale Mono" panose="020B0509000000000004" pitchFamily="49" charset="0"/>
              </a:rPr>
              <a:t>{\1}/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1DA10B-B295-194E-8FE1-DBC036F25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550C26-C3F9-AC44-B459-BC3E28962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359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DAA30-1C72-9146-BE02-5B5CACE95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5FC17-804C-C641-957D-9712F1E6E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Propose a regular expression that matches floating point constants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5.86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.83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19e5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2.62E+23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1e-9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-83.</a:t>
            </a:r>
          </a:p>
          <a:p>
            <a:r>
              <a:rPr lang="en-US" dirty="0"/>
              <a:t>You should not match integers.</a:t>
            </a:r>
          </a:p>
          <a:p>
            <a:r>
              <a:rPr lang="en-US" dirty="0"/>
              <a:t>Exponents are at most two (decimal) digits.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A2FE5-DC73-9C46-9F06-1935C4CB4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PLC - J Heliotis - Fall 2020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BB7925-BA9E-7649-B70A-F52940558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1F4CF6-7E6C-B648-8B9A-0FE40997548E}"/>
              </a:ext>
            </a:extLst>
          </p:cNvPr>
          <p:cNvSpPr txBox="1"/>
          <p:nvPr/>
        </p:nvSpPr>
        <p:spPr>
          <a:xfrm>
            <a:off x="5487251" y="2838828"/>
            <a:ext cx="6516977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How to do this on line, in mycourses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Discussion Forum Class Exercises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Topic "Floating Point Regular Expression"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Groups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"Floating Point Regular Expression"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00"/>
                </a:solidFill>
              </a:rPr>
              <a:t>Lockers</a:t>
            </a:r>
          </a:p>
        </p:txBody>
      </p:sp>
    </p:spTree>
    <p:extLst>
      <p:ext uri="{BB962C8B-B14F-4D97-AF65-F5344CB8AC3E}">
        <p14:creationId xmlns:p14="http://schemas.microsoft.com/office/powerpoint/2010/main" val="22003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30EC-1DE1-9446-882C-8B4FAC37F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Match Regular Expressions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660BE6-7BF3-A14C-B234-1A61F8661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59947-28F7-5743-8FBC-4B3C119F0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777B31-617B-3742-96EB-69C34B7BD03A}"/>
              </a:ext>
            </a:extLst>
          </p:cNvPr>
          <p:cNvSpPr/>
          <p:nvPr/>
        </p:nvSpPr>
        <p:spPr>
          <a:xfrm>
            <a:off x="3128112" y="2669716"/>
            <a:ext cx="885825" cy="8858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E85C57A-788E-B04E-AFB4-DAF2408019A3}"/>
              </a:ext>
            </a:extLst>
          </p:cNvPr>
          <p:cNvSpPr/>
          <p:nvPr/>
        </p:nvSpPr>
        <p:spPr>
          <a:xfrm>
            <a:off x="5487251" y="2707481"/>
            <a:ext cx="885825" cy="8858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C78E956-75FF-D244-BB9A-F173030B2827}"/>
              </a:ext>
            </a:extLst>
          </p:cNvPr>
          <p:cNvSpPr/>
          <p:nvPr/>
        </p:nvSpPr>
        <p:spPr>
          <a:xfrm>
            <a:off x="7946402" y="2707481"/>
            <a:ext cx="885825" cy="885825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E090252-5BC2-4A4D-9073-999EEB026200}"/>
              </a:ext>
            </a:extLst>
          </p:cNvPr>
          <p:cNvSpPr/>
          <p:nvPr/>
        </p:nvSpPr>
        <p:spPr>
          <a:xfrm>
            <a:off x="5471262" y="4714606"/>
            <a:ext cx="885825" cy="885825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3F65C5A-7ADF-3343-9E26-A92F9334ECBA}"/>
              </a:ext>
            </a:extLst>
          </p:cNvPr>
          <p:cNvCxnSpPr>
            <a:endCxn id="5" idx="2"/>
          </p:cNvCxnSpPr>
          <p:nvPr/>
        </p:nvCxnSpPr>
        <p:spPr>
          <a:xfrm>
            <a:off x="1928813" y="2971800"/>
            <a:ext cx="1199299" cy="140829"/>
          </a:xfrm>
          <a:prstGeom prst="straightConnector1">
            <a:avLst/>
          </a:prstGeom>
          <a:ln w="38100">
            <a:solidFill>
              <a:schemeClr val="bg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576D4B-781A-814E-BEB8-D169BB674B2A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4013937" y="3112629"/>
            <a:ext cx="1473314" cy="37765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6042FFC-D01C-4C4E-86BF-2A529D75D109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6373076" y="3150394"/>
            <a:ext cx="1573326" cy="0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59CAE32-3734-0543-B4B4-F81DAE5D21CD}"/>
              </a:ext>
            </a:extLst>
          </p:cNvPr>
          <p:cNvCxnSpPr>
            <a:cxnSpLocks/>
          </p:cNvCxnSpPr>
          <p:nvPr/>
        </p:nvCxnSpPr>
        <p:spPr>
          <a:xfrm>
            <a:off x="5930163" y="3555541"/>
            <a:ext cx="0" cy="1159065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008071C-A00F-EE4A-8FE2-ADD3EC797D62}"/>
              </a:ext>
            </a:extLst>
          </p:cNvPr>
          <p:cNvSpPr txBox="1"/>
          <p:nvPr/>
        </p:nvSpPr>
        <p:spPr>
          <a:xfrm>
            <a:off x="5487251" y="374439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09F766-91AC-E948-8073-0F0EC649822C}"/>
              </a:ext>
            </a:extLst>
          </p:cNvPr>
          <p:cNvSpPr txBox="1"/>
          <p:nvPr/>
        </p:nvSpPr>
        <p:spPr>
          <a:xfrm>
            <a:off x="6788339" y="267458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b,c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7928FF-A7CF-3942-ABF7-CA572039642F}"/>
              </a:ext>
            </a:extLst>
          </p:cNvPr>
          <p:cNvSpPr txBox="1"/>
          <p:nvPr/>
        </p:nvSpPr>
        <p:spPr>
          <a:xfrm>
            <a:off x="7397734" y="409486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D9D6988-F3B7-CF4D-A74D-5A0D9EAB753C}"/>
              </a:ext>
            </a:extLst>
          </p:cNvPr>
          <p:cNvCxnSpPr>
            <a:cxnSpLocks/>
            <a:stCxn id="7" idx="3"/>
            <a:endCxn id="8" idx="7"/>
          </p:cNvCxnSpPr>
          <p:nvPr/>
        </p:nvCxnSpPr>
        <p:spPr>
          <a:xfrm flipH="1">
            <a:off x="6227361" y="3463580"/>
            <a:ext cx="1848767" cy="1380752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B986207-046F-B249-A126-7F6732936B17}"/>
              </a:ext>
            </a:extLst>
          </p:cNvPr>
          <p:cNvSpPr txBox="1"/>
          <p:nvPr/>
        </p:nvSpPr>
        <p:spPr>
          <a:xfrm>
            <a:off x="4509654" y="248992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30BC0565-EA23-E743-B5A7-54050A962682}"/>
              </a:ext>
            </a:extLst>
          </p:cNvPr>
          <p:cNvCxnSpPr>
            <a:cxnSpLocks/>
            <a:stCxn id="7" idx="6"/>
            <a:endCxn id="7" idx="4"/>
          </p:cNvCxnSpPr>
          <p:nvPr/>
        </p:nvCxnSpPr>
        <p:spPr>
          <a:xfrm flipH="1">
            <a:off x="8389315" y="3150394"/>
            <a:ext cx="442912" cy="442912"/>
          </a:xfrm>
          <a:prstGeom prst="curvedConnector4">
            <a:avLst>
              <a:gd name="adj1" fmla="val -51613"/>
              <a:gd name="adj2" fmla="val 15161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E67D91BA-FDE8-4145-9323-3AAE134CAE27}"/>
              </a:ext>
            </a:extLst>
          </p:cNvPr>
          <p:cNvCxnSpPr>
            <a:cxnSpLocks/>
            <a:stCxn id="8" idx="6"/>
            <a:endCxn id="8" idx="4"/>
          </p:cNvCxnSpPr>
          <p:nvPr/>
        </p:nvCxnSpPr>
        <p:spPr>
          <a:xfrm flipH="1">
            <a:off x="5914175" y="5157519"/>
            <a:ext cx="442912" cy="442912"/>
          </a:xfrm>
          <a:prstGeom prst="curvedConnector4">
            <a:avLst>
              <a:gd name="adj1" fmla="val -51613"/>
              <a:gd name="adj2" fmla="val 15161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1688F62-264B-8148-8377-42703BB0C0B8}"/>
              </a:ext>
            </a:extLst>
          </p:cNvPr>
          <p:cNvSpPr txBox="1"/>
          <p:nvPr/>
        </p:nvSpPr>
        <p:spPr>
          <a:xfrm>
            <a:off x="9053557" y="358898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b,c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4CC03EE-2945-1B40-AE53-BEDDE683ECE8}"/>
              </a:ext>
            </a:extLst>
          </p:cNvPr>
          <p:cNvSpPr txBox="1"/>
          <p:nvPr/>
        </p:nvSpPr>
        <p:spPr>
          <a:xfrm>
            <a:off x="6684430" y="5293098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a,b,c</a:t>
            </a:r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A29B99A-12CE-F94D-ABC4-71232C4A731C}"/>
              </a:ext>
            </a:extLst>
          </p:cNvPr>
          <p:cNvSpPr txBox="1"/>
          <p:nvPr/>
        </p:nvSpPr>
        <p:spPr>
          <a:xfrm>
            <a:off x="434344" y="4009439"/>
            <a:ext cx="32878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 state machine!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428C42B-A5FB-9F4E-AC41-168C52A45D30}"/>
              </a:ext>
            </a:extLst>
          </p:cNvPr>
          <p:cNvSpPr txBox="1"/>
          <p:nvPr/>
        </p:nvSpPr>
        <p:spPr>
          <a:xfrm>
            <a:off x="7624853" y="4736803"/>
            <a:ext cx="1665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ndale Mono" panose="020B0509000000000004" pitchFamily="49" charset="0"/>
              </a:rPr>
              <a:t>a[</a:t>
            </a:r>
            <a:r>
              <a:rPr lang="en-US" sz="3200" dirty="0" err="1">
                <a:latin typeface="Andale Mono" panose="020B0509000000000004" pitchFamily="49" charset="0"/>
              </a:rPr>
              <a:t>bc</a:t>
            </a:r>
            <a:r>
              <a:rPr lang="en-US" sz="3200" dirty="0">
                <a:latin typeface="Andale Mono" panose="020B0509000000000004" pitchFamily="49" charset="0"/>
              </a:rPr>
              <a:t>]+</a:t>
            </a:r>
          </a:p>
        </p:txBody>
      </p:sp>
    </p:spTree>
    <p:extLst>
      <p:ext uri="{BB962C8B-B14F-4D97-AF65-F5344CB8AC3E}">
        <p14:creationId xmlns:p14="http://schemas.microsoft.com/office/powerpoint/2010/main" val="4151671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15FE-DA06-9549-AEB6-566A14A9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Information 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B3454-B6A6-7D4A-BF30-B51F30AAB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James Heliotis</a:t>
            </a:r>
          </a:p>
          <a:p>
            <a:r>
              <a:rPr lang="en-US" dirty="0">
                <a:hlinkClick r:id="rId2"/>
              </a:rPr>
              <a:t>jehics@rit.edu</a:t>
            </a:r>
            <a:endParaRPr lang="en-US" dirty="0"/>
          </a:p>
          <a:p>
            <a:r>
              <a:rPr lang="en-US" dirty="0"/>
              <a:t>GOL 3515</a:t>
            </a:r>
          </a:p>
          <a:p>
            <a:r>
              <a:rPr lang="en-US" dirty="0">
                <a:hlinkClick r:id="rId3"/>
              </a:rPr>
              <a:t>My schedule</a:t>
            </a:r>
            <a:endParaRPr lang="en-US" dirty="0"/>
          </a:p>
          <a:p>
            <a:r>
              <a:rPr lang="en-US" dirty="0"/>
              <a:t>Office Hours</a:t>
            </a:r>
          </a:p>
          <a:p>
            <a:pPr lvl="1"/>
            <a:r>
              <a:rPr lang="en-US" dirty="0"/>
              <a:t>Wednesdays 3:00 PM</a:t>
            </a:r>
          </a:p>
          <a:p>
            <a:pPr lvl="1"/>
            <a:r>
              <a:rPr lang="en-US" dirty="0"/>
              <a:t>Thursdays 2:00 PM</a:t>
            </a:r>
          </a:p>
          <a:p>
            <a:pPr lvl="1"/>
            <a:r>
              <a:rPr lang="en-US" dirty="0"/>
              <a:t>Fridays 10:10 AM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BBEB66-A2BA-D944-9890-B698F649A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48D232-2470-754A-AC67-59226443D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075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B4FBC-F55F-5441-9B94-E87AC63C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 text can be automatically converted to a finite state machine.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D06EBE-B854-9443-B32A-263022E82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357C55-4EC3-654C-9E5A-D7025D802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A2014-4B30-F54C-91B2-47238FDFA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212" y="2289303"/>
            <a:ext cx="4862513" cy="36468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D0F8E8-96C1-D14C-9561-5C175348DD78}"/>
              </a:ext>
            </a:extLst>
          </p:cNvPr>
          <p:cNvSpPr txBox="1"/>
          <p:nvPr/>
        </p:nvSpPr>
        <p:spPr>
          <a:xfrm>
            <a:off x="115226" y="3300687"/>
            <a:ext cx="239681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ndale Mono" panose="020B0509000000000004" pitchFamily="49" charset="0"/>
              </a:rPr>
              <a:t>a[</a:t>
            </a:r>
            <a:r>
              <a:rPr lang="en-US" sz="4800" dirty="0" err="1">
                <a:latin typeface="Andale Mono" panose="020B0509000000000004" pitchFamily="49" charset="0"/>
              </a:rPr>
              <a:t>bc</a:t>
            </a:r>
            <a:r>
              <a:rPr lang="en-US" sz="4800" dirty="0">
                <a:latin typeface="Andale Mono" panose="020B0509000000000004" pitchFamily="49" charset="0"/>
              </a:rPr>
              <a:t>]+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BA42CF9-498D-0A4A-8341-C7EA1C0FC786}"/>
              </a:ext>
            </a:extLst>
          </p:cNvPr>
          <p:cNvSpPr/>
          <p:nvPr/>
        </p:nvSpPr>
        <p:spPr>
          <a:xfrm flipH="1">
            <a:off x="8692940" y="3040738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11B4B78-6C4A-CB48-B96E-02F65950A865}"/>
              </a:ext>
            </a:extLst>
          </p:cNvPr>
          <p:cNvSpPr/>
          <p:nvPr/>
        </p:nvSpPr>
        <p:spPr>
          <a:xfrm flipH="1">
            <a:off x="9686596" y="3031035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661086B-ADE4-A446-8194-DF23970B1FD3}"/>
              </a:ext>
            </a:extLst>
          </p:cNvPr>
          <p:cNvSpPr/>
          <p:nvPr/>
        </p:nvSpPr>
        <p:spPr>
          <a:xfrm flipH="1">
            <a:off x="10680252" y="3007379"/>
            <a:ext cx="562959" cy="562959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6A922FF-EB7F-E840-88F2-D9B4E7B0DAC4}"/>
              </a:ext>
            </a:extLst>
          </p:cNvPr>
          <p:cNvSpPr/>
          <p:nvPr/>
        </p:nvSpPr>
        <p:spPr>
          <a:xfrm flipH="1">
            <a:off x="9731223" y="4393478"/>
            <a:ext cx="562959" cy="562959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CCAFAB3-A689-BD4B-AF2A-60C85CBAD5FE}"/>
              </a:ext>
            </a:extLst>
          </p:cNvPr>
          <p:cNvCxnSpPr>
            <a:cxnSpLocks/>
            <a:stCxn id="7" idx="2"/>
            <a:endCxn id="8" idx="6"/>
          </p:cNvCxnSpPr>
          <p:nvPr/>
        </p:nvCxnSpPr>
        <p:spPr>
          <a:xfrm flipV="1">
            <a:off x="9255899" y="3312515"/>
            <a:ext cx="430697" cy="9703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C7A59DF-71FE-F748-BD71-1565CFF23F5B}"/>
              </a:ext>
            </a:extLst>
          </p:cNvPr>
          <p:cNvCxnSpPr>
            <a:cxnSpLocks/>
            <a:stCxn id="8" idx="2"/>
            <a:endCxn id="9" idx="6"/>
          </p:cNvCxnSpPr>
          <p:nvPr/>
        </p:nvCxnSpPr>
        <p:spPr>
          <a:xfrm flipV="1">
            <a:off x="10249555" y="3288859"/>
            <a:ext cx="430697" cy="2365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EEDF83-EF13-E54A-AD5B-6576F37C1543}"/>
              </a:ext>
            </a:extLst>
          </p:cNvPr>
          <p:cNvCxnSpPr>
            <a:cxnSpLocks/>
          </p:cNvCxnSpPr>
          <p:nvPr/>
        </p:nvCxnSpPr>
        <p:spPr>
          <a:xfrm flipH="1">
            <a:off x="5930163" y="3977998"/>
            <a:ext cx="1" cy="736608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20C33C-B15C-F24A-A7C0-E8899B6AF9F8}"/>
              </a:ext>
            </a:extLst>
          </p:cNvPr>
          <p:cNvCxnSpPr>
            <a:cxnSpLocks/>
            <a:stCxn id="9" idx="5"/>
            <a:endCxn id="10" idx="1"/>
          </p:cNvCxnSpPr>
          <p:nvPr/>
        </p:nvCxnSpPr>
        <p:spPr>
          <a:xfrm flipH="1">
            <a:off x="10211739" y="3487895"/>
            <a:ext cx="550956" cy="98802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FC6E3E38-3539-274C-A600-BEA3E9415B15}"/>
              </a:ext>
            </a:extLst>
          </p:cNvPr>
          <p:cNvCxnSpPr>
            <a:cxnSpLocks/>
            <a:stCxn id="9" idx="2"/>
            <a:endCxn id="9" idx="4"/>
          </p:cNvCxnSpPr>
          <p:nvPr/>
        </p:nvCxnSpPr>
        <p:spPr>
          <a:xfrm flipH="1">
            <a:off x="10961731" y="3288859"/>
            <a:ext cx="281480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D822A167-026C-9843-A0E7-930E9775D692}"/>
              </a:ext>
            </a:extLst>
          </p:cNvPr>
          <p:cNvCxnSpPr>
            <a:cxnSpLocks/>
            <a:stCxn id="10" idx="6"/>
            <a:endCxn id="10" idx="4"/>
          </p:cNvCxnSpPr>
          <p:nvPr/>
        </p:nvCxnSpPr>
        <p:spPr>
          <a:xfrm rot="10800000" flipH="1" flipV="1">
            <a:off x="9731222" y="4674957"/>
            <a:ext cx="281479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EDBF16F-6A69-ED4D-AF26-08C214384806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9968075" y="3593994"/>
            <a:ext cx="44627" cy="799484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ight Arrow 60">
            <a:extLst>
              <a:ext uri="{FF2B5EF4-FFF2-40B4-BE49-F238E27FC236}">
                <a16:creationId xmlns:a16="http://schemas.microsoft.com/office/drawing/2014/main" id="{9256495D-4A7E-CC49-B0F4-03566C4C8061}"/>
              </a:ext>
            </a:extLst>
          </p:cNvPr>
          <p:cNvSpPr/>
          <p:nvPr/>
        </p:nvSpPr>
        <p:spPr>
          <a:xfrm>
            <a:off x="2617997" y="3487895"/>
            <a:ext cx="606215" cy="5195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4D0D10EE-4332-284E-8E40-12E18091BC86}"/>
              </a:ext>
            </a:extLst>
          </p:cNvPr>
          <p:cNvSpPr/>
          <p:nvPr/>
        </p:nvSpPr>
        <p:spPr>
          <a:xfrm>
            <a:off x="8125179" y="3591804"/>
            <a:ext cx="606215" cy="5195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68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1C802-A4FC-D341-8330-38B4B5ECB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... and a finite state machine can be simulated in conventional software.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A8C9FA-795B-8D40-BF90-0276D0774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DC2282-A10D-A14F-A693-A7157082B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314431F-CE28-6D4C-BA03-963300C5369C}"/>
              </a:ext>
            </a:extLst>
          </p:cNvPr>
          <p:cNvSpPr/>
          <p:nvPr/>
        </p:nvSpPr>
        <p:spPr>
          <a:xfrm flipH="1">
            <a:off x="680321" y="2899570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D8720B-98EB-7840-AE76-5ED05590C10E}"/>
              </a:ext>
            </a:extLst>
          </p:cNvPr>
          <p:cNvSpPr/>
          <p:nvPr/>
        </p:nvSpPr>
        <p:spPr>
          <a:xfrm flipH="1">
            <a:off x="1673977" y="2889867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S2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4C78097-3F31-1C45-8ECF-869FA6E79D73}"/>
              </a:ext>
            </a:extLst>
          </p:cNvPr>
          <p:cNvSpPr/>
          <p:nvPr/>
        </p:nvSpPr>
        <p:spPr>
          <a:xfrm flipH="1">
            <a:off x="2667633" y="2866211"/>
            <a:ext cx="562959" cy="562959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4D04FE-55DB-FB49-9178-2A307F65497D}"/>
              </a:ext>
            </a:extLst>
          </p:cNvPr>
          <p:cNvSpPr/>
          <p:nvPr/>
        </p:nvSpPr>
        <p:spPr>
          <a:xfrm flipH="1">
            <a:off x="1718604" y="4252310"/>
            <a:ext cx="562959" cy="562959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S4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0A549C-2D4F-B446-B919-C4771EE98012}"/>
              </a:ext>
            </a:extLst>
          </p:cNvPr>
          <p:cNvCxnSpPr>
            <a:cxnSpLocks/>
            <a:stCxn id="5" idx="2"/>
            <a:endCxn id="6" idx="6"/>
          </p:cNvCxnSpPr>
          <p:nvPr/>
        </p:nvCxnSpPr>
        <p:spPr>
          <a:xfrm flipV="1">
            <a:off x="1243280" y="3171347"/>
            <a:ext cx="430697" cy="9703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7F55EFE-F908-854E-AA71-79867B4EFE5A}"/>
              </a:ext>
            </a:extLst>
          </p:cNvPr>
          <p:cNvCxnSpPr>
            <a:cxnSpLocks/>
            <a:stCxn id="6" idx="2"/>
            <a:endCxn id="7" idx="6"/>
          </p:cNvCxnSpPr>
          <p:nvPr/>
        </p:nvCxnSpPr>
        <p:spPr>
          <a:xfrm flipV="1">
            <a:off x="2236936" y="3147691"/>
            <a:ext cx="430697" cy="2365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C4B53F-3FEE-0A45-BA4D-D55B6B037395}"/>
              </a:ext>
            </a:extLst>
          </p:cNvPr>
          <p:cNvCxnSpPr>
            <a:cxnSpLocks/>
            <a:stCxn id="7" idx="5"/>
            <a:endCxn id="8" idx="1"/>
          </p:cNvCxnSpPr>
          <p:nvPr/>
        </p:nvCxnSpPr>
        <p:spPr>
          <a:xfrm flipH="1">
            <a:off x="2199120" y="3346727"/>
            <a:ext cx="550956" cy="98802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247A93D6-5785-7948-AF6F-BA3AEAFDF01F}"/>
              </a:ext>
            </a:extLst>
          </p:cNvPr>
          <p:cNvCxnSpPr>
            <a:cxnSpLocks/>
            <a:stCxn id="7" idx="2"/>
            <a:endCxn id="7" idx="4"/>
          </p:cNvCxnSpPr>
          <p:nvPr/>
        </p:nvCxnSpPr>
        <p:spPr>
          <a:xfrm flipH="1">
            <a:off x="2949112" y="3147691"/>
            <a:ext cx="281480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E07B49D2-567F-AB49-B70F-D9DEA7149575}"/>
              </a:ext>
            </a:extLst>
          </p:cNvPr>
          <p:cNvCxnSpPr>
            <a:cxnSpLocks/>
            <a:stCxn id="8" idx="6"/>
            <a:endCxn id="8" idx="4"/>
          </p:cNvCxnSpPr>
          <p:nvPr/>
        </p:nvCxnSpPr>
        <p:spPr>
          <a:xfrm rot="10800000" flipH="1" flipV="1">
            <a:off x="1718603" y="4533789"/>
            <a:ext cx="281479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A5814A-D851-1249-8979-3722F32A8183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1955456" y="3452826"/>
            <a:ext cx="44627" cy="799484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1983D0F-1C5C-8545-8984-A002955EE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284886"/>
              </p:ext>
            </p:extLst>
          </p:nvPr>
        </p:nvGraphicFramePr>
        <p:xfrm>
          <a:off x="3861349" y="2428600"/>
          <a:ext cx="6113925" cy="2732778"/>
        </p:xfrm>
        <a:graphic>
          <a:graphicData uri="http://schemas.openxmlformats.org/drawingml/2006/table">
            <a:tbl>
              <a:tblPr/>
              <a:tblGrid>
                <a:gridCol w="2931333">
                  <a:extLst>
                    <a:ext uri="{9D8B030D-6E8A-4147-A177-3AD203B41FA5}">
                      <a16:colId xmlns:a16="http://schemas.microsoft.com/office/drawing/2014/main" val="2784115014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228692496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11798145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4032809518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229008786"/>
                    </a:ext>
                  </a:extLst>
                </a:gridCol>
              </a:tblGrid>
              <a:tr h="58263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state →</a:t>
                      </a:r>
                    </a:p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↓ input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26546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793359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032392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05432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3B37A367-2208-F846-996F-CA3C39E95EF4}"/>
              </a:ext>
            </a:extLst>
          </p:cNvPr>
          <p:cNvSpPr txBox="1"/>
          <p:nvPr/>
        </p:nvSpPr>
        <p:spPr>
          <a:xfrm>
            <a:off x="3861349" y="5520689"/>
            <a:ext cx="73792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Algorithm maintains current state and</a:t>
            </a:r>
          </a:p>
          <a:p>
            <a:r>
              <a:rPr lang="en-US" sz="2400" dirty="0"/>
              <a:t>reads one character at a time to choose next state.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006D6A18-68BC-5A4A-937A-4270303823EA}"/>
              </a:ext>
            </a:extLst>
          </p:cNvPr>
          <p:cNvSpPr/>
          <p:nvPr/>
        </p:nvSpPr>
        <p:spPr>
          <a:xfrm>
            <a:off x="10118351" y="3422898"/>
            <a:ext cx="487680" cy="1738480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9BDD02-64A6-2F41-AEA6-82AD9F27DC0F}"/>
              </a:ext>
            </a:extLst>
          </p:cNvPr>
          <p:cNvSpPr txBox="1"/>
          <p:nvPr/>
        </p:nvSpPr>
        <p:spPr>
          <a:xfrm rot="5400000">
            <a:off x="10295201" y="4067644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state</a:t>
            </a:r>
          </a:p>
        </p:txBody>
      </p:sp>
    </p:spTree>
    <p:extLst>
      <p:ext uri="{BB962C8B-B14F-4D97-AF65-F5344CB8AC3E}">
        <p14:creationId xmlns:p14="http://schemas.microsoft.com/office/powerpoint/2010/main" val="1619198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2607E-B2FA-E343-B172-B9DAEC98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Scanners / Lexical Analyzers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6FBE11-7F6D-5A44-BEEB-85C3C653D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F24E3D-9311-8743-AE02-5D89DFF56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3C6AAA-D73A-8440-BD5C-C162B7C03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263986"/>
            <a:ext cx="10566400" cy="4354638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D90CF7BF-3B36-9B41-A499-9D7CA6AE16CB}"/>
              </a:ext>
            </a:extLst>
          </p:cNvPr>
          <p:cNvSpPr/>
          <p:nvPr/>
        </p:nvSpPr>
        <p:spPr>
          <a:xfrm>
            <a:off x="1843088" y="2243138"/>
            <a:ext cx="1528762" cy="1557337"/>
          </a:xfrm>
          <a:custGeom>
            <a:avLst/>
            <a:gdLst>
              <a:gd name="connsiteX0" fmla="*/ 1000125 w 1528762"/>
              <a:gd name="connsiteY0" fmla="*/ 142875 h 1557337"/>
              <a:gd name="connsiteX1" fmla="*/ 585787 w 1528762"/>
              <a:gd name="connsiteY1" fmla="*/ 171450 h 1557337"/>
              <a:gd name="connsiteX2" fmla="*/ 542925 w 1528762"/>
              <a:gd name="connsiteY2" fmla="*/ 185737 h 1557337"/>
              <a:gd name="connsiteX3" fmla="*/ 485775 w 1528762"/>
              <a:gd name="connsiteY3" fmla="*/ 200025 h 1557337"/>
              <a:gd name="connsiteX4" fmla="*/ 414337 w 1528762"/>
              <a:gd name="connsiteY4" fmla="*/ 214312 h 1557337"/>
              <a:gd name="connsiteX5" fmla="*/ 314325 w 1528762"/>
              <a:gd name="connsiteY5" fmla="*/ 242887 h 1557337"/>
              <a:gd name="connsiteX6" fmla="*/ 257175 w 1528762"/>
              <a:gd name="connsiteY6" fmla="*/ 314325 h 1557337"/>
              <a:gd name="connsiteX7" fmla="*/ 214312 w 1528762"/>
              <a:gd name="connsiteY7" fmla="*/ 357187 h 1557337"/>
              <a:gd name="connsiteX8" fmla="*/ 142875 w 1528762"/>
              <a:gd name="connsiteY8" fmla="*/ 457200 h 1557337"/>
              <a:gd name="connsiteX9" fmla="*/ 128587 w 1528762"/>
              <a:gd name="connsiteY9" fmla="*/ 500062 h 1557337"/>
              <a:gd name="connsiteX10" fmla="*/ 71437 w 1528762"/>
              <a:gd name="connsiteY10" fmla="*/ 585787 h 1557337"/>
              <a:gd name="connsiteX11" fmla="*/ 42862 w 1528762"/>
              <a:gd name="connsiteY11" fmla="*/ 714375 h 1557337"/>
              <a:gd name="connsiteX12" fmla="*/ 0 w 1528762"/>
              <a:gd name="connsiteY12" fmla="*/ 942975 h 1557337"/>
              <a:gd name="connsiteX13" fmla="*/ 14287 w 1528762"/>
              <a:gd name="connsiteY13" fmla="*/ 1143000 h 1557337"/>
              <a:gd name="connsiteX14" fmla="*/ 42862 w 1528762"/>
              <a:gd name="connsiteY14" fmla="*/ 1185862 h 1557337"/>
              <a:gd name="connsiteX15" fmla="*/ 128587 w 1528762"/>
              <a:gd name="connsiteY15" fmla="*/ 1271587 h 1557337"/>
              <a:gd name="connsiteX16" fmla="*/ 171450 w 1528762"/>
              <a:gd name="connsiteY16" fmla="*/ 1300162 h 1557337"/>
              <a:gd name="connsiteX17" fmla="*/ 257175 w 1528762"/>
              <a:gd name="connsiteY17" fmla="*/ 1385887 h 1557337"/>
              <a:gd name="connsiteX18" fmla="*/ 342900 w 1528762"/>
              <a:gd name="connsiteY18" fmla="*/ 1443037 h 1557337"/>
              <a:gd name="connsiteX19" fmla="*/ 385762 w 1528762"/>
              <a:gd name="connsiteY19" fmla="*/ 1471612 h 1557337"/>
              <a:gd name="connsiteX20" fmla="*/ 428625 w 1528762"/>
              <a:gd name="connsiteY20" fmla="*/ 1485900 h 1557337"/>
              <a:gd name="connsiteX21" fmla="*/ 471487 w 1528762"/>
              <a:gd name="connsiteY21" fmla="*/ 1514475 h 1557337"/>
              <a:gd name="connsiteX22" fmla="*/ 571500 w 1528762"/>
              <a:gd name="connsiteY22" fmla="*/ 1543050 h 1557337"/>
              <a:gd name="connsiteX23" fmla="*/ 614362 w 1528762"/>
              <a:gd name="connsiteY23" fmla="*/ 1557337 h 1557337"/>
              <a:gd name="connsiteX24" fmla="*/ 971550 w 1528762"/>
              <a:gd name="connsiteY24" fmla="*/ 1500187 h 1557337"/>
              <a:gd name="connsiteX25" fmla="*/ 1057275 w 1528762"/>
              <a:gd name="connsiteY25" fmla="*/ 1471612 h 1557337"/>
              <a:gd name="connsiteX26" fmla="*/ 1143000 w 1528762"/>
              <a:gd name="connsiteY26" fmla="*/ 1428750 h 1557337"/>
              <a:gd name="connsiteX27" fmla="*/ 1185862 w 1528762"/>
              <a:gd name="connsiteY27" fmla="*/ 1385887 h 1557337"/>
              <a:gd name="connsiteX28" fmla="*/ 1228725 w 1528762"/>
              <a:gd name="connsiteY28" fmla="*/ 1371600 h 1557337"/>
              <a:gd name="connsiteX29" fmla="*/ 1314450 w 1528762"/>
              <a:gd name="connsiteY29" fmla="*/ 1314450 h 1557337"/>
              <a:gd name="connsiteX30" fmla="*/ 1357312 w 1528762"/>
              <a:gd name="connsiteY30" fmla="*/ 1285875 h 1557337"/>
              <a:gd name="connsiteX31" fmla="*/ 1443037 w 1528762"/>
              <a:gd name="connsiteY31" fmla="*/ 1200150 h 1557337"/>
              <a:gd name="connsiteX32" fmla="*/ 1514475 w 1528762"/>
              <a:gd name="connsiteY32" fmla="*/ 1114425 h 1557337"/>
              <a:gd name="connsiteX33" fmla="*/ 1528762 w 1528762"/>
              <a:gd name="connsiteY33" fmla="*/ 1071562 h 1557337"/>
              <a:gd name="connsiteX34" fmla="*/ 1514475 w 1528762"/>
              <a:gd name="connsiteY34" fmla="*/ 600075 h 1557337"/>
              <a:gd name="connsiteX35" fmla="*/ 1500187 w 1528762"/>
              <a:gd name="connsiteY35" fmla="*/ 557212 h 1557337"/>
              <a:gd name="connsiteX36" fmla="*/ 1485900 w 1528762"/>
              <a:gd name="connsiteY36" fmla="*/ 500062 h 1557337"/>
              <a:gd name="connsiteX37" fmla="*/ 1428750 w 1528762"/>
              <a:gd name="connsiteY37" fmla="*/ 414337 h 1557337"/>
              <a:gd name="connsiteX38" fmla="*/ 1385887 w 1528762"/>
              <a:gd name="connsiteY38" fmla="*/ 371475 h 1557337"/>
              <a:gd name="connsiteX39" fmla="*/ 1357312 w 1528762"/>
              <a:gd name="connsiteY39" fmla="*/ 328612 h 1557337"/>
              <a:gd name="connsiteX40" fmla="*/ 1314450 w 1528762"/>
              <a:gd name="connsiteY40" fmla="*/ 300037 h 1557337"/>
              <a:gd name="connsiteX41" fmla="*/ 1271587 w 1528762"/>
              <a:gd name="connsiteY41" fmla="*/ 257175 h 1557337"/>
              <a:gd name="connsiteX42" fmla="*/ 1185862 w 1528762"/>
              <a:gd name="connsiteY42" fmla="*/ 200025 h 1557337"/>
              <a:gd name="connsiteX43" fmla="*/ 1071562 w 1528762"/>
              <a:gd name="connsiteY43" fmla="*/ 100012 h 1557337"/>
              <a:gd name="connsiteX44" fmla="*/ 1028700 w 1528762"/>
              <a:gd name="connsiteY44" fmla="*/ 71437 h 1557337"/>
              <a:gd name="connsiteX45" fmla="*/ 942975 w 1528762"/>
              <a:gd name="connsiteY45" fmla="*/ 42862 h 1557337"/>
              <a:gd name="connsiteX46" fmla="*/ 871537 w 1528762"/>
              <a:gd name="connsiteY46" fmla="*/ 0 h 1557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528762" h="1557337">
                <a:moveTo>
                  <a:pt x="1000125" y="142875"/>
                </a:moveTo>
                <a:cubicBezTo>
                  <a:pt x="734877" y="180766"/>
                  <a:pt x="1125001" y="128313"/>
                  <a:pt x="585787" y="171450"/>
                </a:cubicBezTo>
                <a:cubicBezTo>
                  <a:pt x="570775" y="172651"/>
                  <a:pt x="557406" y="181600"/>
                  <a:pt x="542925" y="185737"/>
                </a:cubicBezTo>
                <a:cubicBezTo>
                  <a:pt x="524044" y="191132"/>
                  <a:pt x="504944" y="195765"/>
                  <a:pt x="485775" y="200025"/>
                </a:cubicBezTo>
                <a:cubicBezTo>
                  <a:pt x="462069" y="205293"/>
                  <a:pt x="438043" y="209044"/>
                  <a:pt x="414337" y="214312"/>
                </a:cubicBezTo>
                <a:cubicBezTo>
                  <a:pt x="360524" y="226270"/>
                  <a:pt x="362051" y="226979"/>
                  <a:pt x="314325" y="242887"/>
                </a:cubicBezTo>
                <a:cubicBezTo>
                  <a:pt x="218462" y="306795"/>
                  <a:pt x="312385" y="231510"/>
                  <a:pt x="257175" y="314325"/>
                </a:cubicBezTo>
                <a:cubicBezTo>
                  <a:pt x="245967" y="331137"/>
                  <a:pt x="227462" y="341846"/>
                  <a:pt x="214312" y="357187"/>
                </a:cubicBezTo>
                <a:cubicBezTo>
                  <a:pt x="206545" y="366248"/>
                  <a:pt x="151921" y="439108"/>
                  <a:pt x="142875" y="457200"/>
                </a:cubicBezTo>
                <a:cubicBezTo>
                  <a:pt x="136140" y="470670"/>
                  <a:pt x="135901" y="486897"/>
                  <a:pt x="128587" y="500062"/>
                </a:cubicBezTo>
                <a:cubicBezTo>
                  <a:pt x="111908" y="530083"/>
                  <a:pt x="71437" y="585787"/>
                  <a:pt x="71437" y="585787"/>
                </a:cubicBezTo>
                <a:cubicBezTo>
                  <a:pt x="45500" y="663602"/>
                  <a:pt x="64415" y="599427"/>
                  <a:pt x="42862" y="714375"/>
                </a:cubicBezTo>
                <a:cubicBezTo>
                  <a:pt x="-8512" y="988368"/>
                  <a:pt x="32482" y="748079"/>
                  <a:pt x="0" y="942975"/>
                </a:cubicBezTo>
                <a:cubicBezTo>
                  <a:pt x="4762" y="1009650"/>
                  <a:pt x="2670" y="1077172"/>
                  <a:pt x="14287" y="1143000"/>
                </a:cubicBezTo>
                <a:cubicBezTo>
                  <a:pt x="17271" y="1159910"/>
                  <a:pt x="31454" y="1173028"/>
                  <a:pt x="42862" y="1185862"/>
                </a:cubicBezTo>
                <a:cubicBezTo>
                  <a:pt x="69710" y="1216066"/>
                  <a:pt x="94963" y="1249171"/>
                  <a:pt x="128587" y="1271587"/>
                </a:cubicBezTo>
                <a:cubicBezTo>
                  <a:pt x="142875" y="1281112"/>
                  <a:pt x="158616" y="1288754"/>
                  <a:pt x="171450" y="1300162"/>
                </a:cubicBezTo>
                <a:cubicBezTo>
                  <a:pt x="201654" y="1327010"/>
                  <a:pt x="223551" y="1363471"/>
                  <a:pt x="257175" y="1385887"/>
                </a:cubicBezTo>
                <a:lnTo>
                  <a:pt x="342900" y="1443037"/>
                </a:lnTo>
                <a:cubicBezTo>
                  <a:pt x="357187" y="1452562"/>
                  <a:pt x="369472" y="1466182"/>
                  <a:pt x="385762" y="1471612"/>
                </a:cubicBezTo>
                <a:cubicBezTo>
                  <a:pt x="400050" y="1476375"/>
                  <a:pt x="415154" y="1479165"/>
                  <a:pt x="428625" y="1485900"/>
                </a:cubicBezTo>
                <a:cubicBezTo>
                  <a:pt x="443983" y="1493579"/>
                  <a:pt x="456128" y="1506796"/>
                  <a:pt x="471487" y="1514475"/>
                </a:cubicBezTo>
                <a:cubicBezTo>
                  <a:pt x="494319" y="1525891"/>
                  <a:pt x="550145" y="1536949"/>
                  <a:pt x="571500" y="1543050"/>
                </a:cubicBezTo>
                <a:cubicBezTo>
                  <a:pt x="585981" y="1547187"/>
                  <a:pt x="600075" y="1552575"/>
                  <a:pt x="614362" y="1557337"/>
                </a:cubicBezTo>
                <a:cubicBezTo>
                  <a:pt x="741157" y="1542420"/>
                  <a:pt x="852881" y="1539743"/>
                  <a:pt x="971550" y="1500187"/>
                </a:cubicBezTo>
                <a:cubicBezTo>
                  <a:pt x="1000125" y="1490662"/>
                  <a:pt x="1032213" y="1488320"/>
                  <a:pt x="1057275" y="1471612"/>
                </a:cubicBezTo>
                <a:cubicBezTo>
                  <a:pt x="1112668" y="1434683"/>
                  <a:pt x="1083847" y="1448467"/>
                  <a:pt x="1143000" y="1428750"/>
                </a:cubicBezTo>
                <a:cubicBezTo>
                  <a:pt x="1157287" y="1414462"/>
                  <a:pt x="1169050" y="1397095"/>
                  <a:pt x="1185862" y="1385887"/>
                </a:cubicBezTo>
                <a:cubicBezTo>
                  <a:pt x="1198393" y="1377533"/>
                  <a:pt x="1215560" y="1378914"/>
                  <a:pt x="1228725" y="1371600"/>
                </a:cubicBezTo>
                <a:cubicBezTo>
                  <a:pt x="1258746" y="1354922"/>
                  <a:pt x="1285875" y="1333500"/>
                  <a:pt x="1314450" y="1314450"/>
                </a:cubicBezTo>
                <a:cubicBezTo>
                  <a:pt x="1328737" y="1304925"/>
                  <a:pt x="1345170" y="1298017"/>
                  <a:pt x="1357312" y="1285875"/>
                </a:cubicBezTo>
                <a:cubicBezTo>
                  <a:pt x="1385887" y="1257300"/>
                  <a:pt x="1420621" y="1233774"/>
                  <a:pt x="1443037" y="1200150"/>
                </a:cubicBezTo>
                <a:cubicBezTo>
                  <a:pt x="1482820" y="1140475"/>
                  <a:pt x="1459470" y="1169429"/>
                  <a:pt x="1514475" y="1114425"/>
                </a:cubicBezTo>
                <a:cubicBezTo>
                  <a:pt x="1519237" y="1100137"/>
                  <a:pt x="1528762" y="1086622"/>
                  <a:pt x="1528762" y="1071562"/>
                </a:cubicBezTo>
                <a:cubicBezTo>
                  <a:pt x="1528762" y="914328"/>
                  <a:pt x="1523197" y="757067"/>
                  <a:pt x="1514475" y="600075"/>
                </a:cubicBezTo>
                <a:cubicBezTo>
                  <a:pt x="1513640" y="585038"/>
                  <a:pt x="1504324" y="571693"/>
                  <a:pt x="1500187" y="557212"/>
                </a:cubicBezTo>
                <a:cubicBezTo>
                  <a:pt x="1494793" y="538331"/>
                  <a:pt x="1494682" y="517625"/>
                  <a:pt x="1485900" y="500062"/>
                </a:cubicBezTo>
                <a:cubicBezTo>
                  <a:pt x="1470541" y="469345"/>
                  <a:pt x="1453034" y="438621"/>
                  <a:pt x="1428750" y="414337"/>
                </a:cubicBezTo>
                <a:cubicBezTo>
                  <a:pt x="1414462" y="400050"/>
                  <a:pt x="1398822" y="386997"/>
                  <a:pt x="1385887" y="371475"/>
                </a:cubicBezTo>
                <a:cubicBezTo>
                  <a:pt x="1374894" y="358283"/>
                  <a:pt x="1369454" y="340754"/>
                  <a:pt x="1357312" y="328612"/>
                </a:cubicBezTo>
                <a:cubicBezTo>
                  <a:pt x="1345170" y="316470"/>
                  <a:pt x="1327641" y="311030"/>
                  <a:pt x="1314450" y="300037"/>
                </a:cubicBezTo>
                <a:cubicBezTo>
                  <a:pt x="1298928" y="287102"/>
                  <a:pt x="1287536" y="269580"/>
                  <a:pt x="1271587" y="257175"/>
                </a:cubicBezTo>
                <a:cubicBezTo>
                  <a:pt x="1244478" y="236091"/>
                  <a:pt x="1185862" y="200025"/>
                  <a:pt x="1185862" y="200025"/>
                </a:cubicBezTo>
                <a:cubicBezTo>
                  <a:pt x="1138237" y="128587"/>
                  <a:pt x="1171575" y="166688"/>
                  <a:pt x="1071562" y="100012"/>
                </a:cubicBezTo>
                <a:cubicBezTo>
                  <a:pt x="1057275" y="90487"/>
                  <a:pt x="1044990" y="76867"/>
                  <a:pt x="1028700" y="71437"/>
                </a:cubicBezTo>
                <a:cubicBezTo>
                  <a:pt x="1000125" y="61912"/>
                  <a:pt x="968037" y="59570"/>
                  <a:pt x="942975" y="42862"/>
                </a:cubicBezTo>
                <a:cubicBezTo>
                  <a:pt x="891251" y="8380"/>
                  <a:pt x="915471" y="21966"/>
                  <a:pt x="871537" y="0"/>
                </a:cubicBezTo>
              </a:path>
            </a:pathLst>
          </a:custGeom>
          <a:noFill/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230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2B856-A172-5E4D-AA12-F5C490BB9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Make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508E8-76EF-F441-BDE8-3940072BC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Open an input stream on the source text.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Scan for non-white-space.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Capture and remove non-white-space characters from the start of the stream. Put them in a string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While the scan succeeded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Find a token regex that matches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 in its entirety.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Pass the token type and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 string to the parser.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Skip white space in input stream.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Capture next non-white-space sequence from stream in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A3B13-A9BC-4C46-9BAE-44934C2FD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46377A-4F98-8542-B3E5-BA6D0974F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9E5431-2EDC-E548-A229-343F51B3D327}"/>
              </a:ext>
            </a:extLst>
          </p:cNvPr>
          <p:cNvSpPr/>
          <p:nvPr/>
        </p:nvSpPr>
        <p:spPr>
          <a:xfrm>
            <a:off x="9358257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26EABC-7C2A-A246-B03E-67E1B60C9891}"/>
              </a:ext>
            </a:extLst>
          </p:cNvPr>
          <p:cNvSpPr/>
          <p:nvPr/>
        </p:nvSpPr>
        <p:spPr>
          <a:xfrm>
            <a:off x="10047704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6B02D6-68DE-E641-A39E-C10D9A203DE8}"/>
              </a:ext>
            </a:extLst>
          </p:cNvPr>
          <p:cNvSpPr/>
          <p:nvPr/>
        </p:nvSpPr>
        <p:spPr>
          <a:xfrm>
            <a:off x="10915650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48B5AF-3EE7-2344-89D2-E0BE5F2B6AB5}"/>
              </a:ext>
            </a:extLst>
          </p:cNvPr>
          <p:cNvSpPr/>
          <p:nvPr/>
        </p:nvSpPr>
        <p:spPr>
          <a:xfrm>
            <a:off x="9915469" y="4300538"/>
            <a:ext cx="153533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CC99C3-FFF4-CA45-B84E-10CF4C8D5F71}"/>
              </a:ext>
            </a:extLst>
          </p:cNvPr>
          <p:cNvSpPr/>
          <p:nvPr/>
        </p:nvSpPr>
        <p:spPr>
          <a:xfrm>
            <a:off x="10590171" y="4300538"/>
            <a:ext cx="325479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9C55B8-C477-E849-BF7D-481E7D960BF6}"/>
              </a:ext>
            </a:extLst>
          </p:cNvPr>
          <p:cNvSpPr/>
          <p:nvPr/>
        </p:nvSpPr>
        <p:spPr>
          <a:xfrm>
            <a:off x="11472862" y="4300538"/>
            <a:ext cx="153533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EBDAAD-E9DA-3A43-A3B7-AF7C4626DA3F}"/>
              </a:ext>
            </a:extLst>
          </p:cNvPr>
          <p:cNvSpPr/>
          <p:nvPr/>
        </p:nvSpPr>
        <p:spPr>
          <a:xfrm>
            <a:off x="9062268" y="4300538"/>
            <a:ext cx="325479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9F64B5-7DD4-DD47-9281-DE4DB8963CC3}"/>
              </a:ext>
            </a:extLst>
          </p:cNvPr>
          <p:cNvCxnSpPr>
            <a:cxnSpLocks/>
          </p:cNvCxnSpPr>
          <p:nvPr/>
        </p:nvCxnSpPr>
        <p:spPr>
          <a:xfrm flipH="1" flipV="1">
            <a:off x="9636863" y="4722019"/>
            <a:ext cx="432140" cy="121416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4389A48-F0A1-2248-91EA-6DAEBD2F5A31}"/>
              </a:ext>
            </a:extLst>
          </p:cNvPr>
          <p:cNvCxnSpPr>
            <a:cxnSpLocks/>
          </p:cNvCxnSpPr>
          <p:nvPr/>
        </p:nvCxnSpPr>
        <p:spPr>
          <a:xfrm flipH="1" flipV="1">
            <a:off x="10279800" y="4693445"/>
            <a:ext cx="46510" cy="124274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FB7E349-B975-F54B-B972-0D5A18E48BE6}"/>
              </a:ext>
            </a:extLst>
          </p:cNvPr>
          <p:cNvCxnSpPr>
            <a:cxnSpLocks/>
          </p:cNvCxnSpPr>
          <p:nvPr/>
        </p:nvCxnSpPr>
        <p:spPr>
          <a:xfrm flipV="1">
            <a:off x="10604916" y="4650582"/>
            <a:ext cx="589284" cy="1285606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60DE1AF-1106-B04E-A12B-D32AFAD43915}"/>
              </a:ext>
            </a:extLst>
          </p:cNvPr>
          <p:cNvSpPr txBox="1"/>
          <p:nvPr/>
        </p:nvSpPr>
        <p:spPr>
          <a:xfrm>
            <a:off x="9225007" y="6040442"/>
            <a:ext cx="256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Match each separately.</a:t>
            </a:r>
          </a:p>
        </p:txBody>
      </p:sp>
    </p:spTree>
    <p:extLst>
      <p:ext uri="{BB962C8B-B14F-4D97-AF65-F5344CB8AC3E}">
        <p14:creationId xmlns:p14="http://schemas.microsoft.com/office/powerpoint/2010/main" val="6819264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E706D-6764-EF4C-9F88-84F3E6851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Whitespace a Necessity?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96F46-B622-B942-841A-941E32E66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languages need whitespace, but punctuation can often help.</a:t>
            </a:r>
          </a:p>
          <a:p>
            <a:endParaRPr lang="en-US" dirty="0"/>
          </a:p>
          <a:p>
            <a:r>
              <a:rPr lang="en-US" dirty="0"/>
              <a:t>How can you tokenize this?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sz="4800" dirty="0" err="1">
                <a:latin typeface="Andale Mono" panose="020B0509000000000004" pitchFamily="49" charset="0"/>
              </a:rPr>
              <a:t>ifx</a:t>
            </a:r>
            <a:r>
              <a:rPr lang="en-US" sz="4800" dirty="0">
                <a:latin typeface="Andale Mono" panose="020B0509000000000004" pitchFamily="49" charset="0"/>
              </a:rPr>
              <a:t>&gt;0x=x-1elsey=2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5C2A75-F74C-F94D-B64B-9A1CF4770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E161C-C89A-0946-95A1-03D0B4CA7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553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56AC-1728-6542-8C92-9CB545236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22D6A-C7C4-B741-9FB9-71D4B2847C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3048718" cy="3599316"/>
          </a:xfrm>
        </p:spPr>
        <p:txBody>
          <a:bodyPr/>
          <a:lstStyle/>
          <a:p>
            <a:r>
              <a:rPr lang="en-US" dirty="0"/>
              <a:t>Build your own lexical scanner!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6F696C-3B76-0D4E-A375-033BA5B53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3278415" cy="3599316"/>
          </a:xfrm>
        </p:spPr>
        <p:txBody>
          <a:bodyPr/>
          <a:lstStyle/>
          <a:p>
            <a:r>
              <a:rPr lang="en-US" dirty="0"/>
              <a:t>Learn how to specify a lexical scanner with PLCC.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F953C-FF9B-D74E-B31A-0F9010F4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C2248D-51DD-DA4B-93BA-EB1ED32EB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6C921E7-8E6C-084C-9D8B-FF2905EC7557}"/>
              </a:ext>
            </a:extLst>
          </p:cNvPr>
          <p:cNvSpPr/>
          <p:nvPr/>
        </p:nvSpPr>
        <p:spPr>
          <a:xfrm>
            <a:off x="3429000" y="1114425"/>
            <a:ext cx="5300663" cy="257175"/>
          </a:xfrm>
          <a:custGeom>
            <a:avLst/>
            <a:gdLst>
              <a:gd name="connsiteX0" fmla="*/ 0 w 5300663"/>
              <a:gd name="connsiteY0" fmla="*/ 114300 h 257175"/>
              <a:gd name="connsiteX1" fmla="*/ 100013 w 5300663"/>
              <a:gd name="connsiteY1" fmla="*/ 100013 h 257175"/>
              <a:gd name="connsiteX2" fmla="*/ 142875 w 5300663"/>
              <a:gd name="connsiteY2" fmla="*/ 85725 h 257175"/>
              <a:gd name="connsiteX3" fmla="*/ 214313 w 5300663"/>
              <a:gd name="connsiteY3" fmla="*/ 71438 h 257175"/>
              <a:gd name="connsiteX4" fmla="*/ 500063 w 5300663"/>
              <a:gd name="connsiteY4" fmla="*/ 85725 h 257175"/>
              <a:gd name="connsiteX5" fmla="*/ 585788 w 5300663"/>
              <a:gd name="connsiteY5" fmla="*/ 100013 h 257175"/>
              <a:gd name="connsiteX6" fmla="*/ 728663 w 5300663"/>
              <a:gd name="connsiteY6" fmla="*/ 114300 h 257175"/>
              <a:gd name="connsiteX7" fmla="*/ 1071563 w 5300663"/>
              <a:gd name="connsiteY7" fmla="*/ 100013 h 257175"/>
              <a:gd name="connsiteX8" fmla="*/ 1157288 w 5300663"/>
              <a:gd name="connsiteY8" fmla="*/ 85725 h 257175"/>
              <a:gd name="connsiteX9" fmla="*/ 1343025 w 5300663"/>
              <a:gd name="connsiteY9" fmla="*/ 71438 h 257175"/>
              <a:gd name="connsiteX10" fmla="*/ 1485900 w 5300663"/>
              <a:gd name="connsiteY10" fmla="*/ 57150 h 257175"/>
              <a:gd name="connsiteX11" fmla="*/ 1614488 w 5300663"/>
              <a:gd name="connsiteY11" fmla="*/ 28575 h 257175"/>
              <a:gd name="connsiteX12" fmla="*/ 1814513 w 5300663"/>
              <a:gd name="connsiteY12" fmla="*/ 0 h 257175"/>
              <a:gd name="connsiteX13" fmla="*/ 2557463 w 5300663"/>
              <a:gd name="connsiteY13" fmla="*/ 14288 h 257175"/>
              <a:gd name="connsiteX14" fmla="*/ 2800350 w 5300663"/>
              <a:gd name="connsiteY14" fmla="*/ 57150 h 257175"/>
              <a:gd name="connsiteX15" fmla="*/ 2871788 w 5300663"/>
              <a:gd name="connsiteY15" fmla="*/ 71438 h 257175"/>
              <a:gd name="connsiteX16" fmla="*/ 2943225 w 5300663"/>
              <a:gd name="connsiteY16" fmla="*/ 85725 h 257175"/>
              <a:gd name="connsiteX17" fmla="*/ 2986088 w 5300663"/>
              <a:gd name="connsiteY17" fmla="*/ 100013 h 257175"/>
              <a:gd name="connsiteX18" fmla="*/ 3186113 w 5300663"/>
              <a:gd name="connsiteY18" fmla="*/ 142875 h 257175"/>
              <a:gd name="connsiteX19" fmla="*/ 3343275 w 5300663"/>
              <a:gd name="connsiteY19" fmla="*/ 171450 h 257175"/>
              <a:gd name="connsiteX20" fmla="*/ 3443288 w 5300663"/>
              <a:gd name="connsiteY20" fmla="*/ 185738 h 257175"/>
              <a:gd name="connsiteX21" fmla="*/ 3843338 w 5300663"/>
              <a:gd name="connsiteY21" fmla="*/ 214313 h 257175"/>
              <a:gd name="connsiteX22" fmla="*/ 3943350 w 5300663"/>
              <a:gd name="connsiteY22" fmla="*/ 228600 h 257175"/>
              <a:gd name="connsiteX23" fmla="*/ 4286250 w 5300663"/>
              <a:gd name="connsiteY23" fmla="*/ 257175 h 257175"/>
              <a:gd name="connsiteX24" fmla="*/ 5143500 w 5300663"/>
              <a:gd name="connsiteY24" fmla="*/ 242888 h 257175"/>
              <a:gd name="connsiteX25" fmla="*/ 5229225 w 5300663"/>
              <a:gd name="connsiteY25" fmla="*/ 214313 h 257175"/>
              <a:gd name="connsiteX26" fmla="*/ 5272088 w 5300663"/>
              <a:gd name="connsiteY26" fmla="*/ 200025 h 257175"/>
              <a:gd name="connsiteX27" fmla="*/ 5300663 w 5300663"/>
              <a:gd name="connsiteY27" fmla="*/ 20002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00663" h="257175">
                <a:moveTo>
                  <a:pt x="0" y="114300"/>
                </a:moveTo>
                <a:cubicBezTo>
                  <a:pt x="33338" y="109538"/>
                  <a:pt x="66991" y="106617"/>
                  <a:pt x="100013" y="100013"/>
                </a:cubicBezTo>
                <a:cubicBezTo>
                  <a:pt x="114781" y="97059"/>
                  <a:pt x="128264" y="89378"/>
                  <a:pt x="142875" y="85725"/>
                </a:cubicBezTo>
                <a:cubicBezTo>
                  <a:pt x="166434" y="79835"/>
                  <a:pt x="190500" y="76200"/>
                  <a:pt x="214313" y="71438"/>
                </a:cubicBezTo>
                <a:cubicBezTo>
                  <a:pt x="309563" y="76200"/>
                  <a:pt x="404975" y="78411"/>
                  <a:pt x="500063" y="85725"/>
                </a:cubicBezTo>
                <a:cubicBezTo>
                  <a:pt x="528947" y="87947"/>
                  <a:pt x="557043" y="96420"/>
                  <a:pt x="585788" y="100013"/>
                </a:cubicBezTo>
                <a:cubicBezTo>
                  <a:pt x="633281" y="105950"/>
                  <a:pt x="681038" y="109538"/>
                  <a:pt x="728663" y="114300"/>
                </a:cubicBezTo>
                <a:cubicBezTo>
                  <a:pt x="842963" y="109538"/>
                  <a:pt x="957417" y="107623"/>
                  <a:pt x="1071563" y="100013"/>
                </a:cubicBezTo>
                <a:cubicBezTo>
                  <a:pt x="1100468" y="98086"/>
                  <a:pt x="1128478" y="88758"/>
                  <a:pt x="1157288" y="85725"/>
                </a:cubicBezTo>
                <a:cubicBezTo>
                  <a:pt x="1219042" y="79225"/>
                  <a:pt x="1281163" y="76817"/>
                  <a:pt x="1343025" y="71438"/>
                </a:cubicBezTo>
                <a:cubicBezTo>
                  <a:pt x="1390708" y="67292"/>
                  <a:pt x="1438275" y="61913"/>
                  <a:pt x="1485900" y="57150"/>
                </a:cubicBezTo>
                <a:cubicBezTo>
                  <a:pt x="1561473" y="31960"/>
                  <a:pt x="1503852" y="48691"/>
                  <a:pt x="1614488" y="28575"/>
                </a:cubicBezTo>
                <a:cubicBezTo>
                  <a:pt x="1757449" y="2582"/>
                  <a:pt x="1609870" y="22739"/>
                  <a:pt x="1814513" y="0"/>
                </a:cubicBezTo>
                <a:lnTo>
                  <a:pt x="2557463" y="14288"/>
                </a:lnTo>
                <a:cubicBezTo>
                  <a:pt x="2608414" y="16015"/>
                  <a:pt x="2764553" y="49991"/>
                  <a:pt x="2800350" y="57150"/>
                </a:cubicBezTo>
                <a:lnTo>
                  <a:pt x="2871788" y="71438"/>
                </a:lnTo>
                <a:cubicBezTo>
                  <a:pt x="2895600" y="76200"/>
                  <a:pt x="2920187" y="78046"/>
                  <a:pt x="2943225" y="85725"/>
                </a:cubicBezTo>
                <a:cubicBezTo>
                  <a:pt x="2957513" y="90488"/>
                  <a:pt x="2971607" y="95876"/>
                  <a:pt x="2986088" y="100013"/>
                </a:cubicBezTo>
                <a:cubicBezTo>
                  <a:pt x="3046902" y="117388"/>
                  <a:pt x="3131462" y="131945"/>
                  <a:pt x="3186113" y="142875"/>
                </a:cubicBezTo>
                <a:cubicBezTo>
                  <a:pt x="3260442" y="157741"/>
                  <a:pt x="3264033" y="159259"/>
                  <a:pt x="3343275" y="171450"/>
                </a:cubicBezTo>
                <a:cubicBezTo>
                  <a:pt x="3376560" y="176571"/>
                  <a:pt x="3409750" y="182689"/>
                  <a:pt x="3443288" y="185738"/>
                </a:cubicBezTo>
                <a:cubicBezTo>
                  <a:pt x="3703869" y="209427"/>
                  <a:pt x="3599822" y="189961"/>
                  <a:pt x="3843338" y="214313"/>
                </a:cubicBezTo>
                <a:cubicBezTo>
                  <a:pt x="3876847" y="217664"/>
                  <a:pt x="3909801" y="225683"/>
                  <a:pt x="3943350" y="228600"/>
                </a:cubicBezTo>
                <a:lnTo>
                  <a:pt x="4286250" y="257175"/>
                </a:lnTo>
                <a:cubicBezTo>
                  <a:pt x="4572000" y="252413"/>
                  <a:pt x="4858005" y="255865"/>
                  <a:pt x="5143500" y="242888"/>
                </a:cubicBezTo>
                <a:cubicBezTo>
                  <a:pt x="5173590" y="241520"/>
                  <a:pt x="5200650" y="223838"/>
                  <a:pt x="5229225" y="214313"/>
                </a:cubicBezTo>
                <a:cubicBezTo>
                  <a:pt x="5243513" y="209550"/>
                  <a:pt x="5257027" y="200025"/>
                  <a:pt x="5272088" y="200025"/>
                </a:cubicBezTo>
                <a:lnTo>
                  <a:pt x="5300663" y="200025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D376DD1-EFBB-B347-AEF7-60076E846203}"/>
              </a:ext>
            </a:extLst>
          </p:cNvPr>
          <p:cNvSpPr/>
          <p:nvPr/>
        </p:nvSpPr>
        <p:spPr>
          <a:xfrm>
            <a:off x="7372350" y="900113"/>
            <a:ext cx="1343025" cy="428625"/>
          </a:xfrm>
          <a:custGeom>
            <a:avLst/>
            <a:gdLst>
              <a:gd name="connsiteX0" fmla="*/ 0 w 1343025"/>
              <a:gd name="connsiteY0" fmla="*/ 0 h 428625"/>
              <a:gd name="connsiteX1" fmla="*/ 114300 w 1343025"/>
              <a:gd name="connsiteY1" fmla="*/ 14287 h 428625"/>
              <a:gd name="connsiteX2" fmla="*/ 385763 w 1343025"/>
              <a:gd name="connsiteY2" fmla="*/ 28575 h 428625"/>
              <a:gd name="connsiteX3" fmla="*/ 542925 w 1343025"/>
              <a:gd name="connsiteY3" fmla="*/ 71437 h 428625"/>
              <a:gd name="connsiteX4" fmla="*/ 657225 w 1343025"/>
              <a:gd name="connsiteY4" fmla="*/ 100012 h 428625"/>
              <a:gd name="connsiteX5" fmla="*/ 871538 w 1343025"/>
              <a:gd name="connsiteY5" fmla="*/ 171450 h 428625"/>
              <a:gd name="connsiteX6" fmla="*/ 957263 w 1343025"/>
              <a:gd name="connsiteY6" fmla="*/ 200025 h 428625"/>
              <a:gd name="connsiteX7" fmla="*/ 1000125 w 1343025"/>
              <a:gd name="connsiteY7" fmla="*/ 214312 h 428625"/>
              <a:gd name="connsiteX8" fmla="*/ 1214438 w 1343025"/>
              <a:gd name="connsiteY8" fmla="*/ 357187 h 428625"/>
              <a:gd name="connsiteX9" fmla="*/ 1300163 w 1343025"/>
              <a:gd name="connsiteY9" fmla="*/ 414337 h 428625"/>
              <a:gd name="connsiteX10" fmla="*/ 1343025 w 1343025"/>
              <a:gd name="connsiteY10" fmla="*/ 428625 h 42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43025" h="428625">
                <a:moveTo>
                  <a:pt x="0" y="0"/>
                </a:moveTo>
                <a:cubicBezTo>
                  <a:pt x="38100" y="4762"/>
                  <a:pt x="76008" y="11451"/>
                  <a:pt x="114300" y="14287"/>
                </a:cubicBezTo>
                <a:cubicBezTo>
                  <a:pt x="204665" y="20981"/>
                  <a:pt x="295704" y="18568"/>
                  <a:pt x="385763" y="28575"/>
                </a:cubicBezTo>
                <a:cubicBezTo>
                  <a:pt x="482232" y="39294"/>
                  <a:pt x="475246" y="52979"/>
                  <a:pt x="542925" y="71437"/>
                </a:cubicBezTo>
                <a:cubicBezTo>
                  <a:pt x="580814" y="81770"/>
                  <a:pt x="619968" y="87593"/>
                  <a:pt x="657225" y="100012"/>
                </a:cubicBezTo>
                <a:lnTo>
                  <a:pt x="871538" y="171450"/>
                </a:lnTo>
                <a:lnTo>
                  <a:pt x="957263" y="200025"/>
                </a:lnTo>
                <a:lnTo>
                  <a:pt x="1000125" y="214312"/>
                </a:lnTo>
                <a:lnTo>
                  <a:pt x="1214438" y="357187"/>
                </a:lnTo>
                <a:lnTo>
                  <a:pt x="1300163" y="414337"/>
                </a:lnTo>
                <a:lnTo>
                  <a:pt x="1343025" y="428625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75C464C-73EE-E54A-9CF2-E792303EF17E}"/>
              </a:ext>
            </a:extLst>
          </p:cNvPr>
          <p:cNvSpPr/>
          <p:nvPr/>
        </p:nvSpPr>
        <p:spPr>
          <a:xfrm>
            <a:off x="7443788" y="1400175"/>
            <a:ext cx="1100137" cy="457200"/>
          </a:xfrm>
          <a:custGeom>
            <a:avLst/>
            <a:gdLst>
              <a:gd name="connsiteX0" fmla="*/ 0 w 1100137"/>
              <a:gd name="connsiteY0" fmla="*/ 457200 h 457200"/>
              <a:gd name="connsiteX1" fmla="*/ 100012 w 1100137"/>
              <a:gd name="connsiteY1" fmla="*/ 428625 h 457200"/>
              <a:gd name="connsiteX2" fmla="*/ 214312 w 1100137"/>
              <a:gd name="connsiteY2" fmla="*/ 400050 h 457200"/>
              <a:gd name="connsiteX3" fmla="*/ 300037 w 1100137"/>
              <a:gd name="connsiteY3" fmla="*/ 357188 h 457200"/>
              <a:gd name="connsiteX4" fmla="*/ 385762 w 1100137"/>
              <a:gd name="connsiteY4" fmla="*/ 300038 h 457200"/>
              <a:gd name="connsiteX5" fmla="*/ 428625 w 1100137"/>
              <a:gd name="connsiteY5" fmla="*/ 271463 h 457200"/>
              <a:gd name="connsiteX6" fmla="*/ 471487 w 1100137"/>
              <a:gd name="connsiteY6" fmla="*/ 257175 h 457200"/>
              <a:gd name="connsiteX7" fmla="*/ 557212 w 1100137"/>
              <a:gd name="connsiteY7" fmla="*/ 200025 h 457200"/>
              <a:gd name="connsiteX8" fmla="*/ 642937 w 1100137"/>
              <a:gd name="connsiteY8" fmla="*/ 171450 h 457200"/>
              <a:gd name="connsiteX9" fmla="*/ 685800 w 1100137"/>
              <a:gd name="connsiteY9" fmla="*/ 157163 h 457200"/>
              <a:gd name="connsiteX10" fmla="*/ 814387 w 1100137"/>
              <a:gd name="connsiteY10" fmla="*/ 100013 h 457200"/>
              <a:gd name="connsiteX11" fmla="*/ 985837 w 1100137"/>
              <a:gd name="connsiteY11" fmla="*/ 42863 h 457200"/>
              <a:gd name="connsiteX12" fmla="*/ 1028700 w 1100137"/>
              <a:gd name="connsiteY12" fmla="*/ 28575 h 457200"/>
              <a:gd name="connsiteX13" fmla="*/ 1071562 w 1100137"/>
              <a:gd name="connsiteY13" fmla="*/ 14288 h 457200"/>
              <a:gd name="connsiteX14" fmla="*/ 1100137 w 1100137"/>
              <a:gd name="connsiteY14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00137" h="457200">
                <a:moveTo>
                  <a:pt x="0" y="457200"/>
                </a:moveTo>
                <a:cubicBezTo>
                  <a:pt x="33337" y="447675"/>
                  <a:pt x="66376" y="437034"/>
                  <a:pt x="100012" y="428625"/>
                </a:cubicBezTo>
                <a:cubicBezTo>
                  <a:pt x="132626" y="420472"/>
                  <a:pt x="181648" y="416382"/>
                  <a:pt x="214312" y="400050"/>
                </a:cubicBezTo>
                <a:cubicBezTo>
                  <a:pt x="325091" y="344660"/>
                  <a:pt x="192310" y="393096"/>
                  <a:pt x="300037" y="357188"/>
                </a:cubicBezTo>
                <a:lnTo>
                  <a:pt x="385762" y="300038"/>
                </a:lnTo>
                <a:cubicBezTo>
                  <a:pt x="400050" y="290513"/>
                  <a:pt x="412335" y="276893"/>
                  <a:pt x="428625" y="271463"/>
                </a:cubicBezTo>
                <a:cubicBezTo>
                  <a:pt x="442912" y="266700"/>
                  <a:pt x="458322" y="264489"/>
                  <a:pt x="471487" y="257175"/>
                </a:cubicBezTo>
                <a:cubicBezTo>
                  <a:pt x="501508" y="240496"/>
                  <a:pt x="524631" y="210885"/>
                  <a:pt x="557212" y="200025"/>
                </a:cubicBezTo>
                <a:lnTo>
                  <a:pt x="642937" y="171450"/>
                </a:lnTo>
                <a:lnTo>
                  <a:pt x="685800" y="157163"/>
                </a:lnTo>
                <a:cubicBezTo>
                  <a:pt x="753724" y="111880"/>
                  <a:pt x="712371" y="134019"/>
                  <a:pt x="814387" y="100013"/>
                </a:cubicBezTo>
                <a:lnTo>
                  <a:pt x="985837" y="42863"/>
                </a:lnTo>
                <a:lnTo>
                  <a:pt x="1028700" y="28575"/>
                </a:lnTo>
                <a:cubicBezTo>
                  <a:pt x="1042987" y="23813"/>
                  <a:pt x="1058092" y="21023"/>
                  <a:pt x="1071562" y="14288"/>
                </a:cubicBezTo>
                <a:lnTo>
                  <a:pt x="1100137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3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121E-3749-9B47-A0FA-2020266C1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AF0E3-ABAF-C742-8FC2-4B7686D85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Instructor Information</a:t>
            </a:r>
          </a:p>
          <a:p>
            <a:pPr lvl="1"/>
            <a:r>
              <a:rPr lang="en-US" dirty="0">
                <a:hlinkClick r:id="rId2"/>
              </a:rPr>
              <a:t>www.cs.rit.edu/~jeh</a:t>
            </a:r>
            <a:endParaRPr lang="en-US" dirty="0"/>
          </a:p>
          <a:p>
            <a:r>
              <a:rPr lang="en-US" dirty="0"/>
              <a:t>Main Course Web Page</a:t>
            </a:r>
          </a:p>
          <a:p>
            <a:pPr lvl="1"/>
            <a:r>
              <a:rPr lang="en-US" dirty="0">
                <a:hlinkClick r:id="rId3"/>
              </a:rPr>
              <a:t>www.cs.rit.edu/usr/local/pub/jeh/courses/344</a:t>
            </a:r>
            <a:endParaRPr lang="en-US" dirty="0"/>
          </a:p>
          <a:p>
            <a:r>
              <a:rPr lang="en-US" dirty="0"/>
              <a:t>mycourses</a:t>
            </a:r>
          </a:p>
          <a:p>
            <a:pPr lvl="1"/>
            <a:r>
              <a:rPr lang="en-US" dirty="0"/>
              <a:t>Grades</a:t>
            </a:r>
          </a:p>
          <a:p>
            <a:pPr lvl="1"/>
            <a:r>
              <a:rPr lang="en-US" dirty="0"/>
              <a:t>Discussion Forums</a:t>
            </a:r>
          </a:p>
          <a:p>
            <a:r>
              <a:rPr lang="en-US" dirty="0"/>
              <a:t>PLCC: The course Software [Prof. Timothy </a:t>
            </a:r>
            <a:r>
              <a:rPr lang="en-US" dirty="0" err="1"/>
              <a:t>Fossum</a:t>
            </a:r>
            <a:r>
              <a:rPr lang="en-US" dirty="0"/>
              <a:t>]</a:t>
            </a:r>
          </a:p>
          <a:p>
            <a:pPr lvl="1"/>
            <a:r>
              <a:rPr lang="en-US" dirty="0">
                <a:hlinkClick r:id="rId4"/>
              </a:rPr>
              <a:t>http://www.cs.rit.edu/usr/local/pub/jeh/PLCC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671D61-60A8-2944-B33B-1AF8C58AD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5412F9-7839-D840-AC8D-2D8747DA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842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D96E5-BD8B-D844-B1CA-91AC7E929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Review…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C1056-63D1-734B-98E7-4A8D6EC94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hlinkClick r:id="rId2"/>
              </a:rPr>
              <a:t>syllabus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hlinkClick r:id="rId3"/>
              </a:rPr>
              <a:t>schedule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281CC-CF08-274D-91F2-A29E57D22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C2418-8245-8640-B2CF-279A1FEA2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024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02E97-A341-2C4C-BD6A-086729EE2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Let's Begin…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8EF84-C598-FD46-8DC4-20AFE39B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E67662-C949-1542-8FDA-F105F8C75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303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7927F-880B-4845-97D3-C270F06EE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versus Semantics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882D1-590B-2241-A2F0-780E4AD94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anyone suggest an English sentence that is grammatically well-structured but would be semantically nonsensical?</a:t>
            </a:r>
          </a:p>
          <a:p>
            <a:r>
              <a:rPr lang="en-US" dirty="0"/>
              <a:t>Do all natural languages have similar grammars?</a:t>
            </a:r>
          </a:p>
          <a:p>
            <a:r>
              <a:rPr lang="en-US" dirty="0"/>
              <a:t>Are all natural languages capable of conveying the same ideas?</a:t>
            </a:r>
          </a:p>
          <a:p>
            <a:r>
              <a:rPr lang="en-US" dirty="0"/>
              <a:t>What kind of elements would you talk about if writing a grammar for a natural language like English?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98C5E-0A70-6D49-A10D-5D3662D3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78CB0E-B445-FC41-B36D-6E7CAD4AC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04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A625E-93EE-BF4D-9B49-1D638860B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CE261-DC7A-0244-A8D5-3E200A1D1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programming languages we speak of source text as being composed of tokens.</a:t>
            </a:r>
            <a:br>
              <a:rPr lang="en-US" dirty="0"/>
            </a:br>
            <a:endParaRPr lang="en-US" dirty="0"/>
          </a:p>
          <a:p>
            <a:r>
              <a:rPr lang="en-US" dirty="0">
                <a:latin typeface="Andale Mono" panose="020B0509000000000004" pitchFamily="49" charset="0"/>
              </a:rPr>
              <a:t>structure Token { token type; lexeme string }</a:t>
            </a:r>
            <a:br>
              <a:rPr lang="en-US" dirty="0">
                <a:latin typeface="Andale Mono" panose="020B0509000000000004" pitchFamily="49" charset="0"/>
              </a:rPr>
            </a:br>
            <a:endParaRPr lang="en-US" dirty="0">
              <a:latin typeface="Andale Mono" panose="020B0509000000000004" pitchFamily="49" charset="0"/>
            </a:endParaRPr>
          </a:p>
          <a:p>
            <a:r>
              <a:rPr lang="en-US" dirty="0"/>
              <a:t>State some token types of your favorite programming languages.</a:t>
            </a:r>
          </a:p>
          <a:p>
            <a:pPr lvl="1"/>
            <a:r>
              <a:rPr lang="en-US" dirty="0"/>
              <a:t>Give sample lexemes.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93F299-107C-FA4E-A443-F5E51B21A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F172BB-0E20-AC4D-9E14-8DF33F118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68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26825-A46D-4140-A6FB-FB1F9181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Essence of Language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E0F06-BA3F-704D-AF29-C54FEA140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263986"/>
            <a:ext cx="10566400" cy="435463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2EDA07-FBD9-0547-A044-6C56FE5F9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8AAC76-B967-724F-81D2-90C91CDEC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90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EA906A-5916-0740-8444-4C9B9E3D2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133" y="114300"/>
            <a:ext cx="4826000" cy="65151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FBE5BE-FBE5-CB4E-903E-B185AAE1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Fall 2020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8E4115-9638-8643-B797-C68465B31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42444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{068C7B17-4BAE-0B4C-B58F-5DDD72546BEC}tf10001057</Template>
  <TotalTime>461</TotalTime>
  <Words>1308</Words>
  <Application>Microsoft Macintosh PowerPoint</Application>
  <PresentationFormat>Widescreen</PresentationFormat>
  <Paragraphs>294</Paragraphs>
  <Slides>25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Andale Mono</vt:lpstr>
      <vt:lpstr>Arial</vt:lpstr>
      <vt:lpstr>Calibri</vt:lpstr>
      <vt:lpstr>Trebuchet MS</vt:lpstr>
      <vt:lpstr>Berlin</vt:lpstr>
      <vt:lpstr>Programming Language Concepts</vt:lpstr>
      <vt:lpstr>Important Information About Me</vt:lpstr>
      <vt:lpstr>Resources</vt:lpstr>
      <vt:lpstr>Let's Review…</vt:lpstr>
      <vt:lpstr>Let's Begin…</vt:lpstr>
      <vt:lpstr>Syntax versus Semantics</vt:lpstr>
      <vt:lpstr>Tokenizing</vt:lpstr>
      <vt:lpstr>The Essence of Language Processing</vt:lpstr>
      <vt:lpstr>PowerPoint Presentation</vt:lpstr>
      <vt:lpstr>Break down this program into its semantic elements. </vt:lpstr>
      <vt:lpstr>A Programming Language's Specification</vt:lpstr>
      <vt:lpstr>Is Syntax Enough?</vt:lpstr>
      <vt:lpstr>Example: Tokens Without Grammatical Context</vt:lpstr>
      <vt:lpstr>Ensuring Correct Programs</vt:lpstr>
      <vt:lpstr>How to Describe a Set of Strings for a Token</vt:lpstr>
      <vt:lpstr>PowerPoint Presentation</vt:lpstr>
      <vt:lpstr>Regexes are Incredibly Useful</vt:lpstr>
      <vt:lpstr>Exercise</vt:lpstr>
      <vt:lpstr>How to Match Regular Expressions</vt:lpstr>
      <vt:lpstr>Regex text can be automatically converted to a finite state machine.</vt:lpstr>
      <vt:lpstr>... and a finite state machine can be simulated in conventional software.</vt:lpstr>
      <vt:lpstr>Scanners / Lexical Analyzers</vt:lpstr>
      <vt:lpstr>How to Make Tokens</vt:lpstr>
      <vt:lpstr>Whitespace a Necessity?</vt:lpstr>
      <vt:lpstr>Next...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 Concepts</dc:title>
  <dc:creator>James Heliotis</dc:creator>
  <cp:lastModifiedBy>James Heliotis</cp:lastModifiedBy>
  <cp:revision>47</cp:revision>
  <dcterms:created xsi:type="dcterms:W3CDTF">2020-01-09T03:47:13Z</dcterms:created>
  <dcterms:modified xsi:type="dcterms:W3CDTF">2020-09-03T02:00:14Z</dcterms:modified>
</cp:coreProperties>
</file>

<file path=docProps/thumbnail.jpeg>
</file>